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4" r:id="rId4"/>
    <p:sldId id="270" r:id="rId5"/>
    <p:sldId id="266" r:id="rId6"/>
    <p:sldId id="267" r:id="rId7"/>
    <p:sldId id="275" r:id="rId8"/>
    <p:sldId id="283" r:id="rId9"/>
    <p:sldId id="280" r:id="rId10"/>
    <p:sldId id="285" r:id="rId11"/>
    <p:sldId id="286" r:id="rId12"/>
    <p:sldId id="290" r:id="rId13"/>
    <p:sldId id="278" r:id="rId14"/>
    <p:sldId id="279" r:id="rId15"/>
    <p:sldId id="264" r:id="rId16"/>
    <p:sldId id="287" r:id="rId17"/>
    <p:sldId id="258" r:id="rId18"/>
    <p:sldId id="28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D91"/>
    <a:srgbClr val="633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0F618C-D2AA-4A2A-AD22-4EE1F50D78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5D49C8-8483-4486-B66A-1C94138FA92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Upload das imagens</a:t>
          </a:r>
          <a:endParaRPr lang="en-US"/>
        </a:p>
      </dgm:t>
    </dgm:pt>
    <dgm:pt modelId="{361D7136-9FEF-4014-B237-5937950C4F4F}" type="parTrans" cxnId="{15C1685A-4DC3-4B3C-A09F-2A286214C980}">
      <dgm:prSet/>
      <dgm:spPr/>
      <dgm:t>
        <a:bodyPr/>
        <a:lstStyle/>
        <a:p>
          <a:endParaRPr lang="en-US"/>
        </a:p>
      </dgm:t>
    </dgm:pt>
    <dgm:pt modelId="{DCD969F0-EA66-45C9-A0F4-A2463D62CFBF}" type="sibTrans" cxnId="{15C1685A-4DC3-4B3C-A09F-2A286214C980}">
      <dgm:prSet/>
      <dgm:spPr/>
      <dgm:t>
        <a:bodyPr/>
        <a:lstStyle/>
        <a:p>
          <a:endParaRPr lang="en-US"/>
        </a:p>
      </dgm:t>
    </dgm:pt>
    <dgm:pt modelId="{8F8BEDEB-9DA9-4F7D-90B8-ED213A4ECD0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Reconhecimento de caracteres</a:t>
          </a:r>
          <a:endParaRPr lang="en-US"/>
        </a:p>
      </dgm:t>
    </dgm:pt>
    <dgm:pt modelId="{875BE9C8-C792-49F3-97EA-F0089EE1D325}" type="parTrans" cxnId="{D05DADC0-5234-4817-ACAC-07A85405B24D}">
      <dgm:prSet/>
      <dgm:spPr/>
      <dgm:t>
        <a:bodyPr/>
        <a:lstStyle/>
        <a:p>
          <a:endParaRPr lang="en-US"/>
        </a:p>
      </dgm:t>
    </dgm:pt>
    <dgm:pt modelId="{1FFF63F0-6423-40FE-95C6-797CF88C3CBF}" type="sibTrans" cxnId="{D05DADC0-5234-4817-ACAC-07A85405B24D}">
      <dgm:prSet/>
      <dgm:spPr/>
      <dgm:t>
        <a:bodyPr/>
        <a:lstStyle/>
        <a:p>
          <a:endParaRPr lang="en-US"/>
        </a:p>
      </dgm:t>
    </dgm:pt>
    <dgm:pt modelId="{E3503A1C-4010-4F52-9008-F722528B6F3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Extração dos campos Textos por meio de expressões regulares (Regex)</a:t>
          </a:r>
          <a:endParaRPr lang="en-US"/>
        </a:p>
      </dgm:t>
    </dgm:pt>
    <dgm:pt modelId="{AEE124D2-2491-4319-B842-D2A9F28130E9}" type="parTrans" cxnId="{0E96A6B1-08EF-428C-AFFA-A012A284B0E3}">
      <dgm:prSet/>
      <dgm:spPr/>
      <dgm:t>
        <a:bodyPr/>
        <a:lstStyle/>
        <a:p>
          <a:endParaRPr lang="en-US"/>
        </a:p>
      </dgm:t>
    </dgm:pt>
    <dgm:pt modelId="{FBC9C05D-BED7-4FE4-BD32-D896357C4DA6}" type="sibTrans" cxnId="{0E96A6B1-08EF-428C-AFFA-A012A284B0E3}">
      <dgm:prSet/>
      <dgm:spPr/>
      <dgm:t>
        <a:bodyPr/>
        <a:lstStyle/>
        <a:p>
          <a:endParaRPr lang="en-US"/>
        </a:p>
      </dgm:t>
    </dgm:pt>
    <dgm:pt modelId="{011ACB44-C7F1-4E03-ACE6-8870982A8A4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Localização espacial dos campos</a:t>
          </a:r>
          <a:endParaRPr lang="en-US"/>
        </a:p>
      </dgm:t>
    </dgm:pt>
    <dgm:pt modelId="{C76FA268-0953-4305-973C-A95BCCAC45D9}" type="parTrans" cxnId="{9394B2EB-C80D-44A7-B296-2EB67ED5B735}">
      <dgm:prSet/>
      <dgm:spPr/>
      <dgm:t>
        <a:bodyPr/>
        <a:lstStyle/>
        <a:p>
          <a:endParaRPr lang="en-US"/>
        </a:p>
      </dgm:t>
    </dgm:pt>
    <dgm:pt modelId="{B55BB8E2-580F-4339-A8FD-140D759745F3}" type="sibTrans" cxnId="{9394B2EB-C80D-44A7-B296-2EB67ED5B735}">
      <dgm:prSet/>
      <dgm:spPr/>
      <dgm:t>
        <a:bodyPr/>
        <a:lstStyle/>
        <a:p>
          <a:endParaRPr lang="en-US"/>
        </a:p>
      </dgm:t>
    </dgm:pt>
    <dgm:pt modelId="{2E9836A2-95B2-4DBA-8A0B-5442E0C722D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Extração das seções relevantes</a:t>
          </a:r>
          <a:endParaRPr lang="en-US"/>
        </a:p>
      </dgm:t>
    </dgm:pt>
    <dgm:pt modelId="{BBA41318-63AB-4EDD-943D-15E410826D49}" type="parTrans" cxnId="{E9D4692B-44FA-44F0-A640-5A47AF974423}">
      <dgm:prSet/>
      <dgm:spPr/>
      <dgm:t>
        <a:bodyPr/>
        <a:lstStyle/>
        <a:p>
          <a:endParaRPr lang="en-US"/>
        </a:p>
      </dgm:t>
    </dgm:pt>
    <dgm:pt modelId="{D49CEF35-BE90-4B3A-B4A3-254792312A60}" type="sibTrans" cxnId="{E9D4692B-44FA-44F0-A640-5A47AF974423}">
      <dgm:prSet/>
      <dgm:spPr/>
      <dgm:t>
        <a:bodyPr/>
        <a:lstStyle/>
        <a:p>
          <a:endParaRPr lang="en-US"/>
        </a:p>
      </dgm:t>
    </dgm:pt>
    <dgm:pt modelId="{8C1668A8-8B97-4FC6-820C-122411A97C3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Reconhecimento dos padrões por meio de modelo de aprendizagem</a:t>
          </a:r>
          <a:endParaRPr lang="en-US"/>
        </a:p>
      </dgm:t>
    </dgm:pt>
    <dgm:pt modelId="{BE18A118-23FA-40E2-B652-16DE85F7C250}" type="parTrans" cxnId="{E34E1A7A-97D3-4F62-A9CF-4580FFCB7EFD}">
      <dgm:prSet/>
      <dgm:spPr/>
      <dgm:t>
        <a:bodyPr/>
        <a:lstStyle/>
        <a:p>
          <a:endParaRPr lang="en-US"/>
        </a:p>
      </dgm:t>
    </dgm:pt>
    <dgm:pt modelId="{B7F787DF-E847-416B-A715-423974533A82}" type="sibTrans" cxnId="{E34E1A7A-97D3-4F62-A9CF-4580FFCB7EFD}">
      <dgm:prSet/>
      <dgm:spPr/>
      <dgm:t>
        <a:bodyPr/>
        <a:lstStyle/>
        <a:p>
          <a:endParaRPr lang="en-US"/>
        </a:p>
      </dgm:t>
    </dgm:pt>
    <dgm:pt modelId="{BF98F690-E919-42FE-A5DB-5D3EAE73AC3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Extração dos campos de seleção</a:t>
          </a:r>
          <a:endParaRPr lang="en-US"/>
        </a:p>
      </dgm:t>
    </dgm:pt>
    <dgm:pt modelId="{FCC28066-C8DE-48CB-A50F-9EFFD31CC37B}" type="parTrans" cxnId="{209FC35B-AD04-4550-810B-9A8ED247A636}">
      <dgm:prSet/>
      <dgm:spPr/>
      <dgm:t>
        <a:bodyPr/>
        <a:lstStyle/>
        <a:p>
          <a:endParaRPr lang="en-US"/>
        </a:p>
      </dgm:t>
    </dgm:pt>
    <dgm:pt modelId="{F0BAD215-1CB3-432B-9CA1-1CCD7884F5CC}" type="sibTrans" cxnId="{209FC35B-AD04-4550-810B-9A8ED247A636}">
      <dgm:prSet/>
      <dgm:spPr/>
      <dgm:t>
        <a:bodyPr/>
        <a:lstStyle/>
        <a:p>
          <a:endParaRPr lang="en-US"/>
        </a:p>
      </dgm:t>
    </dgm:pt>
    <dgm:pt modelId="{A64EDA55-8E23-462C-A68D-5B1C1A832E19}" type="pres">
      <dgm:prSet presAssocID="{7E0F618C-D2AA-4A2A-AD22-4EE1F50D7851}" presName="root" presStyleCnt="0">
        <dgm:presLayoutVars>
          <dgm:dir/>
          <dgm:resizeHandles val="exact"/>
        </dgm:presLayoutVars>
      </dgm:prSet>
      <dgm:spPr/>
    </dgm:pt>
    <dgm:pt modelId="{2BC24D00-16A5-43A0-B1CD-7E788E744D31}" type="pres">
      <dgm:prSet presAssocID="{FD5D49C8-8483-4486-B66A-1C94138FA92A}" presName="compNode" presStyleCnt="0"/>
      <dgm:spPr/>
    </dgm:pt>
    <dgm:pt modelId="{3FD07DCC-484D-4F6B-A7B1-A87C778AF91B}" type="pres">
      <dgm:prSet presAssocID="{FD5D49C8-8483-4486-B66A-1C94138FA92A}" presName="bgRect" presStyleLbl="bgShp" presStyleIdx="0" presStyleCnt="7"/>
      <dgm:spPr/>
    </dgm:pt>
    <dgm:pt modelId="{31C22127-60B4-420D-8A19-72F942398D4F}" type="pres">
      <dgm:prSet presAssocID="{FD5D49C8-8483-4486-B66A-1C94138FA92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58461322-FBD8-43F0-9351-0ABEBFDB4D9C}" type="pres">
      <dgm:prSet presAssocID="{FD5D49C8-8483-4486-B66A-1C94138FA92A}" presName="spaceRect" presStyleCnt="0"/>
      <dgm:spPr/>
    </dgm:pt>
    <dgm:pt modelId="{AC7CA8EC-C9E8-4C57-8B38-447DE00C0979}" type="pres">
      <dgm:prSet presAssocID="{FD5D49C8-8483-4486-B66A-1C94138FA92A}" presName="parTx" presStyleLbl="revTx" presStyleIdx="0" presStyleCnt="7">
        <dgm:presLayoutVars>
          <dgm:chMax val="0"/>
          <dgm:chPref val="0"/>
        </dgm:presLayoutVars>
      </dgm:prSet>
      <dgm:spPr/>
    </dgm:pt>
    <dgm:pt modelId="{813C4312-F2F1-4E0D-A406-999DDB476B76}" type="pres">
      <dgm:prSet presAssocID="{DCD969F0-EA66-45C9-A0F4-A2463D62CFBF}" presName="sibTrans" presStyleCnt="0"/>
      <dgm:spPr/>
    </dgm:pt>
    <dgm:pt modelId="{D62E7534-8F1A-4B46-92B7-774540771548}" type="pres">
      <dgm:prSet presAssocID="{8F8BEDEB-9DA9-4F7D-90B8-ED213A4ECD07}" presName="compNode" presStyleCnt="0"/>
      <dgm:spPr/>
    </dgm:pt>
    <dgm:pt modelId="{E24AE6CD-2E81-44E7-ABFD-3E8EC26A99AE}" type="pres">
      <dgm:prSet presAssocID="{8F8BEDEB-9DA9-4F7D-90B8-ED213A4ECD07}" presName="bgRect" presStyleLbl="bgShp" presStyleIdx="1" presStyleCnt="7"/>
      <dgm:spPr/>
    </dgm:pt>
    <dgm:pt modelId="{69CE6C0F-5B08-4ECE-BD1A-385F9BD03762}" type="pres">
      <dgm:prSet presAssocID="{8F8BEDEB-9DA9-4F7D-90B8-ED213A4ECD0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5B92C495-39DC-4F37-BE0A-5E8AAFA204A5}" type="pres">
      <dgm:prSet presAssocID="{8F8BEDEB-9DA9-4F7D-90B8-ED213A4ECD07}" presName="spaceRect" presStyleCnt="0"/>
      <dgm:spPr/>
    </dgm:pt>
    <dgm:pt modelId="{1A8D7C42-4E39-4887-B86F-F848BCA489A9}" type="pres">
      <dgm:prSet presAssocID="{8F8BEDEB-9DA9-4F7D-90B8-ED213A4ECD07}" presName="parTx" presStyleLbl="revTx" presStyleIdx="1" presStyleCnt="7">
        <dgm:presLayoutVars>
          <dgm:chMax val="0"/>
          <dgm:chPref val="0"/>
        </dgm:presLayoutVars>
      </dgm:prSet>
      <dgm:spPr/>
    </dgm:pt>
    <dgm:pt modelId="{0C5AE31D-0149-413E-8D45-5E8B97571A52}" type="pres">
      <dgm:prSet presAssocID="{1FFF63F0-6423-40FE-95C6-797CF88C3CBF}" presName="sibTrans" presStyleCnt="0"/>
      <dgm:spPr/>
    </dgm:pt>
    <dgm:pt modelId="{05E6C47A-2BEE-45D4-8068-F5ED68122B8E}" type="pres">
      <dgm:prSet presAssocID="{E3503A1C-4010-4F52-9008-F722528B6F34}" presName="compNode" presStyleCnt="0"/>
      <dgm:spPr/>
    </dgm:pt>
    <dgm:pt modelId="{899FA836-1684-416A-AEF2-4A465ECFBFF3}" type="pres">
      <dgm:prSet presAssocID="{E3503A1C-4010-4F52-9008-F722528B6F34}" presName="bgRect" presStyleLbl="bgShp" presStyleIdx="2" presStyleCnt="7"/>
      <dgm:spPr/>
    </dgm:pt>
    <dgm:pt modelId="{AD805348-EB51-4B68-A770-AAB9B1B2778B}" type="pres">
      <dgm:prSet presAssocID="{E3503A1C-4010-4F52-9008-F722528B6F3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932155F-9F05-41E3-9119-380188D9685A}" type="pres">
      <dgm:prSet presAssocID="{E3503A1C-4010-4F52-9008-F722528B6F34}" presName="spaceRect" presStyleCnt="0"/>
      <dgm:spPr/>
    </dgm:pt>
    <dgm:pt modelId="{3D6966C2-02B5-48E2-85CD-57B6356BB0C7}" type="pres">
      <dgm:prSet presAssocID="{E3503A1C-4010-4F52-9008-F722528B6F34}" presName="parTx" presStyleLbl="revTx" presStyleIdx="2" presStyleCnt="7">
        <dgm:presLayoutVars>
          <dgm:chMax val="0"/>
          <dgm:chPref val="0"/>
        </dgm:presLayoutVars>
      </dgm:prSet>
      <dgm:spPr/>
    </dgm:pt>
    <dgm:pt modelId="{2C9528A3-E431-4EBB-8244-9AC90FED1546}" type="pres">
      <dgm:prSet presAssocID="{FBC9C05D-BED7-4FE4-BD32-D896357C4DA6}" presName="sibTrans" presStyleCnt="0"/>
      <dgm:spPr/>
    </dgm:pt>
    <dgm:pt modelId="{17A40C97-05B0-4632-AF03-739730E2E8C5}" type="pres">
      <dgm:prSet presAssocID="{011ACB44-C7F1-4E03-ACE6-8870982A8A46}" presName="compNode" presStyleCnt="0"/>
      <dgm:spPr/>
    </dgm:pt>
    <dgm:pt modelId="{678D919E-90D2-4476-A00D-BD3BBBEB43C9}" type="pres">
      <dgm:prSet presAssocID="{011ACB44-C7F1-4E03-ACE6-8870982A8A46}" presName="bgRect" presStyleLbl="bgShp" presStyleIdx="3" presStyleCnt="7"/>
      <dgm:spPr/>
    </dgm:pt>
    <dgm:pt modelId="{942ABB82-85D4-47CB-9A2B-541D7FF1B9F5}" type="pres">
      <dgm:prSet presAssocID="{011ACB44-C7F1-4E03-ACE6-8870982A8A4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FC41135-D2E7-4F72-B5EA-3CC87EDE4347}" type="pres">
      <dgm:prSet presAssocID="{011ACB44-C7F1-4E03-ACE6-8870982A8A46}" presName="spaceRect" presStyleCnt="0"/>
      <dgm:spPr/>
    </dgm:pt>
    <dgm:pt modelId="{6D07693F-0914-40E2-9802-CA718A96EAD3}" type="pres">
      <dgm:prSet presAssocID="{011ACB44-C7F1-4E03-ACE6-8870982A8A46}" presName="parTx" presStyleLbl="revTx" presStyleIdx="3" presStyleCnt="7">
        <dgm:presLayoutVars>
          <dgm:chMax val="0"/>
          <dgm:chPref val="0"/>
        </dgm:presLayoutVars>
      </dgm:prSet>
      <dgm:spPr/>
    </dgm:pt>
    <dgm:pt modelId="{AD0C5180-2695-4F12-9891-05C8F0FD3164}" type="pres">
      <dgm:prSet presAssocID="{B55BB8E2-580F-4339-A8FD-140D759745F3}" presName="sibTrans" presStyleCnt="0"/>
      <dgm:spPr/>
    </dgm:pt>
    <dgm:pt modelId="{80E0FBA2-693D-43EC-8E98-25C858129C04}" type="pres">
      <dgm:prSet presAssocID="{2E9836A2-95B2-4DBA-8A0B-5442E0C722DD}" presName="compNode" presStyleCnt="0"/>
      <dgm:spPr/>
    </dgm:pt>
    <dgm:pt modelId="{9A5F0A4F-1CC6-4DBB-BB97-03AB6FB70ACB}" type="pres">
      <dgm:prSet presAssocID="{2E9836A2-95B2-4DBA-8A0B-5442E0C722DD}" presName="bgRect" presStyleLbl="bgShp" presStyleIdx="4" presStyleCnt="7"/>
      <dgm:spPr/>
    </dgm:pt>
    <dgm:pt modelId="{0D440512-1C77-4CDB-882C-3432B4BB54CF}" type="pres">
      <dgm:prSet presAssocID="{2E9836A2-95B2-4DBA-8A0B-5442E0C722D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198D381-DC51-481F-AE27-ABA016ADD3A4}" type="pres">
      <dgm:prSet presAssocID="{2E9836A2-95B2-4DBA-8A0B-5442E0C722DD}" presName="spaceRect" presStyleCnt="0"/>
      <dgm:spPr/>
    </dgm:pt>
    <dgm:pt modelId="{D4D28CFA-CB26-4C9D-82E7-07E35D902141}" type="pres">
      <dgm:prSet presAssocID="{2E9836A2-95B2-4DBA-8A0B-5442E0C722DD}" presName="parTx" presStyleLbl="revTx" presStyleIdx="4" presStyleCnt="7">
        <dgm:presLayoutVars>
          <dgm:chMax val="0"/>
          <dgm:chPref val="0"/>
        </dgm:presLayoutVars>
      </dgm:prSet>
      <dgm:spPr/>
    </dgm:pt>
    <dgm:pt modelId="{EF9637F9-AE09-47C0-88B2-3CF80C934DA0}" type="pres">
      <dgm:prSet presAssocID="{D49CEF35-BE90-4B3A-B4A3-254792312A60}" presName="sibTrans" presStyleCnt="0"/>
      <dgm:spPr/>
    </dgm:pt>
    <dgm:pt modelId="{49760F3C-55E5-458A-821D-E10575E84EE8}" type="pres">
      <dgm:prSet presAssocID="{8C1668A8-8B97-4FC6-820C-122411A97C34}" presName="compNode" presStyleCnt="0"/>
      <dgm:spPr/>
    </dgm:pt>
    <dgm:pt modelId="{1BE2F7BB-E903-4904-866F-CC2E240D74DD}" type="pres">
      <dgm:prSet presAssocID="{8C1668A8-8B97-4FC6-820C-122411A97C34}" presName="bgRect" presStyleLbl="bgShp" presStyleIdx="5" presStyleCnt="7"/>
      <dgm:spPr/>
    </dgm:pt>
    <dgm:pt modelId="{F514D7E7-1E7E-406E-B0EB-BA5593AD18CB}" type="pres">
      <dgm:prSet presAssocID="{8C1668A8-8B97-4FC6-820C-122411A97C3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55532A-A03C-4554-837C-7E3C0082049A}" type="pres">
      <dgm:prSet presAssocID="{8C1668A8-8B97-4FC6-820C-122411A97C34}" presName="spaceRect" presStyleCnt="0"/>
      <dgm:spPr/>
    </dgm:pt>
    <dgm:pt modelId="{F90F7FFD-A719-4D9D-B255-C4EAB97F1E5B}" type="pres">
      <dgm:prSet presAssocID="{8C1668A8-8B97-4FC6-820C-122411A97C34}" presName="parTx" presStyleLbl="revTx" presStyleIdx="5" presStyleCnt="7">
        <dgm:presLayoutVars>
          <dgm:chMax val="0"/>
          <dgm:chPref val="0"/>
        </dgm:presLayoutVars>
      </dgm:prSet>
      <dgm:spPr/>
    </dgm:pt>
    <dgm:pt modelId="{C5354160-3B46-428B-A09B-F38E9FF585FF}" type="pres">
      <dgm:prSet presAssocID="{B7F787DF-E847-416B-A715-423974533A82}" presName="sibTrans" presStyleCnt="0"/>
      <dgm:spPr/>
    </dgm:pt>
    <dgm:pt modelId="{722DBD23-9AF1-4FA3-A420-456D7832DCA3}" type="pres">
      <dgm:prSet presAssocID="{BF98F690-E919-42FE-A5DB-5D3EAE73AC3C}" presName="compNode" presStyleCnt="0"/>
      <dgm:spPr/>
    </dgm:pt>
    <dgm:pt modelId="{2E24D5C5-38FA-4BA9-96ED-D051503DAB27}" type="pres">
      <dgm:prSet presAssocID="{BF98F690-E919-42FE-A5DB-5D3EAE73AC3C}" presName="bgRect" presStyleLbl="bgShp" presStyleIdx="6" presStyleCnt="7"/>
      <dgm:spPr/>
    </dgm:pt>
    <dgm:pt modelId="{68AB9D67-2966-45B5-A9B9-63FEDD0E366A}" type="pres">
      <dgm:prSet presAssocID="{BF98F690-E919-42FE-A5DB-5D3EAE73AC3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221A4168-08C5-4B82-899F-C49F2EDF7523}" type="pres">
      <dgm:prSet presAssocID="{BF98F690-E919-42FE-A5DB-5D3EAE73AC3C}" presName="spaceRect" presStyleCnt="0"/>
      <dgm:spPr/>
    </dgm:pt>
    <dgm:pt modelId="{54B867FC-F229-4649-87AD-5824F682B552}" type="pres">
      <dgm:prSet presAssocID="{BF98F690-E919-42FE-A5DB-5D3EAE73AC3C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9EC9F17-51CD-48E9-A50C-578966059E1E}" type="presOf" srcId="{7E0F618C-D2AA-4A2A-AD22-4EE1F50D7851}" destId="{A64EDA55-8E23-462C-A68D-5B1C1A832E19}" srcOrd="0" destOrd="0" presId="urn:microsoft.com/office/officeart/2018/2/layout/IconVerticalSolidList"/>
    <dgm:cxn modelId="{986A6F29-AC6E-4CC9-8517-56DFDFF0E56D}" type="presOf" srcId="{BF98F690-E919-42FE-A5DB-5D3EAE73AC3C}" destId="{54B867FC-F229-4649-87AD-5824F682B552}" srcOrd="0" destOrd="0" presId="urn:microsoft.com/office/officeart/2018/2/layout/IconVerticalSolidList"/>
    <dgm:cxn modelId="{FE3B5D2B-FE40-4F68-9A27-744E90802CFF}" type="presOf" srcId="{011ACB44-C7F1-4E03-ACE6-8870982A8A46}" destId="{6D07693F-0914-40E2-9802-CA718A96EAD3}" srcOrd="0" destOrd="0" presId="urn:microsoft.com/office/officeart/2018/2/layout/IconVerticalSolidList"/>
    <dgm:cxn modelId="{E9D4692B-44FA-44F0-A640-5A47AF974423}" srcId="{7E0F618C-D2AA-4A2A-AD22-4EE1F50D7851}" destId="{2E9836A2-95B2-4DBA-8A0B-5442E0C722DD}" srcOrd="4" destOrd="0" parTransId="{BBA41318-63AB-4EDD-943D-15E410826D49}" sibTransId="{D49CEF35-BE90-4B3A-B4A3-254792312A60}"/>
    <dgm:cxn modelId="{209FC35B-AD04-4550-810B-9A8ED247A636}" srcId="{7E0F618C-D2AA-4A2A-AD22-4EE1F50D7851}" destId="{BF98F690-E919-42FE-A5DB-5D3EAE73AC3C}" srcOrd="6" destOrd="0" parTransId="{FCC28066-C8DE-48CB-A50F-9EFFD31CC37B}" sibTransId="{F0BAD215-1CB3-432B-9CA1-1CCD7884F5CC}"/>
    <dgm:cxn modelId="{C5FECC5B-3972-463A-AC81-E9354A0C01BD}" type="presOf" srcId="{E3503A1C-4010-4F52-9008-F722528B6F34}" destId="{3D6966C2-02B5-48E2-85CD-57B6356BB0C7}" srcOrd="0" destOrd="0" presId="urn:microsoft.com/office/officeart/2018/2/layout/IconVerticalSolidList"/>
    <dgm:cxn modelId="{E34E1A7A-97D3-4F62-A9CF-4580FFCB7EFD}" srcId="{7E0F618C-D2AA-4A2A-AD22-4EE1F50D7851}" destId="{8C1668A8-8B97-4FC6-820C-122411A97C34}" srcOrd="5" destOrd="0" parTransId="{BE18A118-23FA-40E2-B652-16DE85F7C250}" sibTransId="{B7F787DF-E847-416B-A715-423974533A82}"/>
    <dgm:cxn modelId="{15C1685A-4DC3-4B3C-A09F-2A286214C980}" srcId="{7E0F618C-D2AA-4A2A-AD22-4EE1F50D7851}" destId="{FD5D49C8-8483-4486-B66A-1C94138FA92A}" srcOrd="0" destOrd="0" parTransId="{361D7136-9FEF-4014-B237-5937950C4F4F}" sibTransId="{DCD969F0-EA66-45C9-A0F4-A2463D62CFBF}"/>
    <dgm:cxn modelId="{7EAA1F8C-BEAF-4E24-BDC4-DEBFEA0B20B8}" type="presOf" srcId="{FD5D49C8-8483-4486-B66A-1C94138FA92A}" destId="{AC7CA8EC-C9E8-4C57-8B38-447DE00C0979}" srcOrd="0" destOrd="0" presId="urn:microsoft.com/office/officeart/2018/2/layout/IconVerticalSolidList"/>
    <dgm:cxn modelId="{D045849C-98E0-4FEF-A7A1-AA7E7C48AD87}" type="presOf" srcId="{2E9836A2-95B2-4DBA-8A0B-5442E0C722DD}" destId="{D4D28CFA-CB26-4C9D-82E7-07E35D902141}" srcOrd="0" destOrd="0" presId="urn:microsoft.com/office/officeart/2018/2/layout/IconVerticalSolidList"/>
    <dgm:cxn modelId="{5861319D-F894-46D3-BF1C-34844DF27171}" type="presOf" srcId="{8C1668A8-8B97-4FC6-820C-122411A97C34}" destId="{F90F7FFD-A719-4D9D-B255-C4EAB97F1E5B}" srcOrd="0" destOrd="0" presId="urn:microsoft.com/office/officeart/2018/2/layout/IconVerticalSolidList"/>
    <dgm:cxn modelId="{0E96A6B1-08EF-428C-AFFA-A012A284B0E3}" srcId="{7E0F618C-D2AA-4A2A-AD22-4EE1F50D7851}" destId="{E3503A1C-4010-4F52-9008-F722528B6F34}" srcOrd="2" destOrd="0" parTransId="{AEE124D2-2491-4319-B842-D2A9F28130E9}" sibTransId="{FBC9C05D-BED7-4FE4-BD32-D896357C4DA6}"/>
    <dgm:cxn modelId="{C97879B4-5261-4A8A-AE74-3070A8F64D0F}" type="presOf" srcId="{8F8BEDEB-9DA9-4F7D-90B8-ED213A4ECD07}" destId="{1A8D7C42-4E39-4887-B86F-F848BCA489A9}" srcOrd="0" destOrd="0" presId="urn:microsoft.com/office/officeart/2018/2/layout/IconVerticalSolidList"/>
    <dgm:cxn modelId="{D05DADC0-5234-4817-ACAC-07A85405B24D}" srcId="{7E0F618C-D2AA-4A2A-AD22-4EE1F50D7851}" destId="{8F8BEDEB-9DA9-4F7D-90B8-ED213A4ECD07}" srcOrd="1" destOrd="0" parTransId="{875BE9C8-C792-49F3-97EA-F0089EE1D325}" sibTransId="{1FFF63F0-6423-40FE-95C6-797CF88C3CBF}"/>
    <dgm:cxn modelId="{9394B2EB-C80D-44A7-B296-2EB67ED5B735}" srcId="{7E0F618C-D2AA-4A2A-AD22-4EE1F50D7851}" destId="{011ACB44-C7F1-4E03-ACE6-8870982A8A46}" srcOrd="3" destOrd="0" parTransId="{C76FA268-0953-4305-973C-A95BCCAC45D9}" sibTransId="{B55BB8E2-580F-4339-A8FD-140D759745F3}"/>
    <dgm:cxn modelId="{6952B3B8-B4CE-4208-9E7B-0FE7E32A2C11}" type="presParOf" srcId="{A64EDA55-8E23-462C-A68D-5B1C1A832E19}" destId="{2BC24D00-16A5-43A0-B1CD-7E788E744D31}" srcOrd="0" destOrd="0" presId="urn:microsoft.com/office/officeart/2018/2/layout/IconVerticalSolidList"/>
    <dgm:cxn modelId="{B69449A0-EA82-4E36-9CC3-5DF0E85A2E1D}" type="presParOf" srcId="{2BC24D00-16A5-43A0-B1CD-7E788E744D31}" destId="{3FD07DCC-484D-4F6B-A7B1-A87C778AF91B}" srcOrd="0" destOrd="0" presId="urn:microsoft.com/office/officeart/2018/2/layout/IconVerticalSolidList"/>
    <dgm:cxn modelId="{7BED59C1-5773-4661-AFD8-B7EA6DDCE4BA}" type="presParOf" srcId="{2BC24D00-16A5-43A0-B1CD-7E788E744D31}" destId="{31C22127-60B4-420D-8A19-72F942398D4F}" srcOrd="1" destOrd="0" presId="urn:microsoft.com/office/officeart/2018/2/layout/IconVerticalSolidList"/>
    <dgm:cxn modelId="{C31A7F12-FCEB-4AC4-A3AA-5AD7988189CD}" type="presParOf" srcId="{2BC24D00-16A5-43A0-B1CD-7E788E744D31}" destId="{58461322-FBD8-43F0-9351-0ABEBFDB4D9C}" srcOrd="2" destOrd="0" presId="urn:microsoft.com/office/officeart/2018/2/layout/IconVerticalSolidList"/>
    <dgm:cxn modelId="{EB4CCBA5-250B-4FD3-A942-4F0C55C8AA98}" type="presParOf" srcId="{2BC24D00-16A5-43A0-B1CD-7E788E744D31}" destId="{AC7CA8EC-C9E8-4C57-8B38-447DE00C0979}" srcOrd="3" destOrd="0" presId="urn:microsoft.com/office/officeart/2018/2/layout/IconVerticalSolidList"/>
    <dgm:cxn modelId="{B37FA73A-633C-408E-A34A-EE707F8B3AB1}" type="presParOf" srcId="{A64EDA55-8E23-462C-A68D-5B1C1A832E19}" destId="{813C4312-F2F1-4E0D-A406-999DDB476B76}" srcOrd="1" destOrd="0" presId="urn:microsoft.com/office/officeart/2018/2/layout/IconVerticalSolidList"/>
    <dgm:cxn modelId="{D91B90C6-8810-44C8-BA41-5AA5D8742DAF}" type="presParOf" srcId="{A64EDA55-8E23-462C-A68D-5B1C1A832E19}" destId="{D62E7534-8F1A-4B46-92B7-774540771548}" srcOrd="2" destOrd="0" presId="urn:microsoft.com/office/officeart/2018/2/layout/IconVerticalSolidList"/>
    <dgm:cxn modelId="{2F998D03-F9B4-4953-97F4-C92C79CAB05B}" type="presParOf" srcId="{D62E7534-8F1A-4B46-92B7-774540771548}" destId="{E24AE6CD-2E81-44E7-ABFD-3E8EC26A99AE}" srcOrd="0" destOrd="0" presId="urn:microsoft.com/office/officeart/2018/2/layout/IconVerticalSolidList"/>
    <dgm:cxn modelId="{5FBFF176-E18F-4977-9A83-07B9BEF811CC}" type="presParOf" srcId="{D62E7534-8F1A-4B46-92B7-774540771548}" destId="{69CE6C0F-5B08-4ECE-BD1A-385F9BD03762}" srcOrd="1" destOrd="0" presId="urn:microsoft.com/office/officeart/2018/2/layout/IconVerticalSolidList"/>
    <dgm:cxn modelId="{A0BAC309-10D3-48D6-B535-5B2E67E6F2BA}" type="presParOf" srcId="{D62E7534-8F1A-4B46-92B7-774540771548}" destId="{5B92C495-39DC-4F37-BE0A-5E8AAFA204A5}" srcOrd="2" destOrd="0" presId="urn:microsoft.com/office/officeart/2018/2/layout/IconVerticalSolidList"/>
    <dgm:cxn modelId="{C8B7BB27-FC31-4DF1-AEC8-8594CEC31B72}" type="presParOf" srcId="{D62E7534-8F1A-4B46-92B7-774540771548}" destId="{1A8D7C42-4E39-4887-B86F-F848BCA489A9}" srcOrd="3" destOrd="0" presId="urn:microsoft.com/office/officeart/2018/2/layout/IconVerticalSolidList"/>
    <dgm:cxn modelId="{AAC10C0E-1F72-49F6-8CB7-F1AC747C852E}" type="presParOf" srcId="{A64EDA55-8E23-462C-A68D-5B1C1A832E19}" destId="{0C5AE31D-0149-413E-8D45-5E8B97571A52}" srcOrd="3" destOrd="0" presId="urn:microsoft.com/office/officeart/2018/2/layout/IconVerticalSolidList"/>
    <dgm:cxn modelId="{A0CACA79-5004-48E4-A50D-7F151FD442FB}" type="presParOf" srcId="{A64EDA55-8E23-462C-A68D-5B1C1A832E19}" destId="{05E6C47A-2BEE-45D4-8068-F5ED68122B8E}" srcOrd="4" destOrd="0" presId="urn:microsoft.com/office/officeart/2018/2/layout/IconVerticalSolidList"/>
    <dgm:cxn modelId="{C1A19772-3F22-4D91-B30E-B4626054FED7}" type="presParOf" srcId="{05E6C47A-2BEE-45D4-8068-F5ED68122B8E}" destId="{899FA836-1684-416A-AEF2-4A465ECFBFF3}" srcOrd="0" destOrd="0" presId="urn:microsoft.com/office/officeart/2018/2/layout/IconVerticalSolidList"/>
    <dgm:cxn modelId="{FD40D5FD-3761-4D2D-8AE2-B293C2231AFF}" type="presParOf" srcId="{05E6C47A-2BEE-45D4-8068-F5ED68122B8E}" destId="{AD805348-EB51-4B68-A770-AAB9B1B2778B}" srcOrd="1" destOrd="0" presId="urn:microsoft.com/office/officeart/2018/2/layout/IconVerticalSolidList"/>
    <dgm:cxn modelId="{07A35E1A-6C81-46BF-A001-037071FCEC47}" type="presParOf" srcId="{05E6C47A-2BEE-45D4-8068-F5ED68122B8E}" destId="{A932155F-9F05-41E3-9119-380188D9685A}" srcOrd="2" destOrd="0" presId="urn:microsoft.com/office/officeart/2018/2/layout/IconVerticalSolidList"/>
    <dgm:cxn modelId="{39C9B905-3A37-493B-8616-8E083CD778E0}" type="presParOf" srcId="{05E6C47A-2BEE-45D4-8068-F5ED68122B8E}" destId="{3D6966C2-02B5-48E2-85CD-57B6356BB0C7}" srcOrd="3" destOrd="0" presId="urn:microsoft.com/office/officeart/2018/2/layout/IconVerticalSolidList"/>
    <dgm:cxn modelId="{B75CDFBC-3B9C-4EA5-94A3-F6A964EFE30A}" type="presParOf" srcId="{A64EDA55-8E23-462C-A68D-5B1C1A832E19}" destId="{2C9528A3-E431-4EBB-8244-9AC90FED1546}" srcOrd="5" destOrd="0" presId="urn:microsoft.com/office/officeart/2018/2/layout/IconVerticalSolidList"/>
    <dgm:cxn modelId="{C984165B-1A51-44F0-949D-F434247D9B69}" type="presParOf" srcId="{A64EDA55-8E23-462C-A68D-5B1C1A832E19}" destId="{17A40C97-05B0-4632-AF03-739730E2E8C5}" srcOrd="6" destOrd="0" presId="urn:microsoft.com/office/officeart/2018/2/layout/IconVerticalSolidList"/>
    <dgm:cxn modelId="{D68F18A6-CD41-45A0-B413-B53AE62BB96E}" type="presParOf" srcId="{17A40C97-05B0-4632-AF03-739730E2E8C5}" destId="{678D919E-90D2-4476-A00D-BD3BBBEB43C9}" srcOrd="0" destOrd="0" presId="urn:microsoft.com/office/officeart/2018/2/layout/IconVerticalSolidList"/>
    <dgm:cxn modelId="{2B118E03-09D9-4DA2-BFAB-C54FBAA05DB4}" type="presParOf" srcId="{17A40C97-05B0-4632-AF03-739730E2E8C5}" destId="{942ABB82-85D4-47CB-9A2B-541D7FF1B9F5}" srcOrd="1" destOrd="0" presId="urn:microsoft.com/office/officeart/2018/2/layout/IconVerticalSolidList"/>
    <dgm:cxn modelId="{1407B787-A1C8-437D-A2C9-BED54B20DF84}" type="presParOf" srcId="{17A40C97-05B0-4632-AF03-739730E2E8C5}" destId="{0FC41135-D2E7-4F72-B5EA-3CC87EDE4347}" srcOrd="2" destOrd="0" presId="urn:microsoft.com/office/officeart/2018/2/layout/IconVerticalSolidList"/>
    <dgm:cxn modelId="{144BD471-FC9B-4E31-B8BA-6DC4CEAD77D3}" type="presParOf" srcId="{17A40C97-05B0-4632-AF03-739730E2E8C5}" destId="{6D07693F-0914-40E2-9802-CA718A96EAD3}" srcOrd="3" destOrd="0" presId="urn:microsoft.com/office/officeart/2018/2/layout/IconVerticalSolidList"/>
    <dgm:cxn modelId="{341F7573-1C32-434B-ADF7-2484D1377B6E}" type="presParOf" srcId="{A64EDA55-8E23-462C-A68D-5B1C1A832E19}" destId="{AD0C5180-2695-4F12-9891-05C8F0FD3164}" srcOrd="7" destOrd="0" presId="urn:microsoft.com/office/officeart/2018/2/layout/IconVerticalSolidList"/>
    <dgm:cxn modelId="{67440F3C-3761-43D8-86DD-C3C6D3987D77}" type="presParOf" srcId="{A64EDA55-8E23-462C-A68D-5B1C1A832E19}" destId="{80E0FBA2-693D-43EC-8E98-25C858129C04}" srcOrd="8" destOrd="0" presId="urn:microsoft.com/office/officeart/2018/2/layout/IconVerticalSolidList"/>
    <dgm:cxn modelId="{E8C58305-21FE-4658-B2B2-279FBE5731E9}" type="presParOf" srcId="{80E0FBA2-693D-43EC-8E98-25C858129C04}" destId="{9A5F0A4F-1CC6-4DBB-BB97-03AB6FB70ACB}" srcOrd="0" destOrd="0" presId="urn:microsoft.com/office/officeart/2018/2/layout/IconVerticalSolidList"/>
    <dgm:cxn modelId="{56834CA4-E969-4158-973E-C51306B28761}" type="presParOf" srcId="{80E0FBA2-693D-43EC-8E98-25C858129C04}" destId="{0D440512-1C77-4CDB-882C-3432B4BB54CF}" srcOrd="1" destOrd="0" presId="urn:microsoft.com/office/officeart/2018/2/layout/IconVerticalSolidList"/>
    <dgm:cxn modelId="{6276B211-A39A-4BC4-B29C-14C169744A53}" type="presParOf" srcId="{80E0FBA2-693D-43EC-8E98-25C858129C04}" destId="{8198D381-DC51-481F-AE27-ABA016ADD3A4}" srcOrd="2" destOrd="0" presId="urn:microsoft.com/office/officeart/2018/2/layout/IconVerticalSolidList"/>
    <dgm:cxn modelId="{BBFC0A33-2B32-4850-B9BC-2699F318135B}" type="presParOf" srcId="{80E0FBA2-693D-43EC-8E98-25C858129C04}" destId="{D4D28CFA-CB26-4C9D-82E7-07E35D902141}" srcOrd="3" destOrd="0" presId="urn:microsoft.com/office/officeart/2018/2/layout/IconVerticalSolidList"/>
    <dgm:cxn modelId="{1FEE6ED2-430B-486F-81B7-6B81D13AEF64}" type="presParOf" srcId="{A64EDA55-8E23-462C-A68D-5B1C1A832E19}" destId="{EF9637F9-AE09-47C0-88B2-3CF80C934DA0}" srcOrd="9" destOrd="0" presId="urn:microsoft.com/office/officeart/2018/2/layout/IconVerticalSolidList"/>
    <dgm:cxn modelId="{16585AD6-2F18-4E0F-82B7-FFC23B66879A}" type="presParOf" srcId="{A64EDA55-8E23-462C-A68D-5B1C1A832E19}" destId="{49760F3C-55E5-458A-821D-E10575E84EE8}" srcOrd="10" destOrd="0" presId="urn:microsoft.com/office/officeart/2018/2/layout/IconVerticalSolidList"/>
    <dgm:cxn modelId="{39EBEBA5-7649-4C7D-94AA-BDF67EB63819}" type="presParOf" srcId="{49760F3C-55E5-458A-821D-E10575E84EE8}" destId="{1BE2F7BB-E903-4904-866F-CC2E240D74DD}" srcOrd="0" destOrd="0" presId="urn:microsoft.com/office/officeart/2018/2/layout/IconVerticalSolidList"/>
    <dgm:cxn modelId="{1E5822F7-2DB8-4FC6-AACB-67A6772955FD}" type="presParOf" srcId="{49760F3C-55E5-458A-821D-E10575E84EE8}" destId="{F514D7E7-1E7E-406E-B0EB-BA5593AD18CB}" srcOrd="1" destOrd="0" presId="urn:microsoft.com/office/officeart/2018/2/layout/IconVerticalSolidList"/>
    <dgm:cxn modelId="{DA5FDEB5-3F4F-4860-B14B-F9D6A92E977F}" type="presParOf" srcId="{49760F3C-55E5-458A-821D-E10575E84EE8}" destId="{3355532A-A03C-4554-837C-7E3C0082049A}" srcOrd="2" destOrd="0" presId="urn:microsoft.com/office/officeart/2018/2/layout/IconVerticalSolidList"/>
    <dgm:cxn modelId="{25B5F66B-B39E-4F21-A77B-8E3B2A0C86DC}" type="presParOf" srcId="{49760F3C-55E5-458A-821D-E10575E84EE8}" destId="{F90F7FFD-A719-4D9D-B255-C4EAB97F1E5B}" srcOrd="3" destOrd="0" presId="urn:microsoft.com/office/officeart/2018/2/layout/IconVerticalSolidList"/>
    <dgm:cxn modelId="{5D47D3A4-B712-40B4-9158-738B3F8A7300}" type="presParOf" srcId="{A64EDA55-8E23-462C-A68D-5B1C1A832E19}" destId="{C5354160-3B46-428B-A09B-F38E9FF585FF}" srcOrd="11" destOrd="0" presId="urn:microsoft.com/office/officeart/2018/2/layout/IconVerticalSolidList"/>
    <dgm:cxn modelId="{805C6AC2-A749-4806-A2CD-C85D36DAE1B2}" type="presParOf" srcId="{A64EDA55-8E23-462C-A68D-5B1C1A832E19}" destId="{722DBD23-9AF1-4FA3-A420-456D7832DCA3}" srcOrd="12" destOrd="0" presId="urn:microsoft.com/office/officeart/2018/2/layout/IconVerticalSolidList"/>
    <dgm:cxn modelId="{0121E7C7-F641-40BB-BCA4-1E20B579BC79}" type="presParOf" srcId="{722DBD23-9AF1-4FA3-A420-456D7832DCA3}" destId="{2E24D5C5-38FA-4BA9-96ED-D051503DAB27}" srcOrd="0" destOrd="0" presId="urn:microsoft.com/office/officeart/2018/2/layout/IconVerticalSolidList"/>
    <dgm:cxn modelId="{7951C731-F7CB-4ED4-BAB6-0DC6733BA6C3}" type="presParOf" srcId="{722DBD23-9AF1-4FA3-A420-456D7832DCA3}" destId="{68AB9D67-2966-45B5-A9B9-63FEDD0E366A}" srcOrd="1" destOrd="0" presId="urn:microsoft.com/office/officeart/2018/2/layout/IconVerticalSolidList"/>
    <dgm:cxn modelId="{CFF070BA-AD50-4FA8-83B6-CE9638FC51B0}" type="presParOf" srcId="{722DBD23-9AF1-4FA3-A420-456D7832DCA3}" destId="{221A4168-08C5-4B82-899F-C49F2EDF7523}" srcOrd="2" destOrd="0" presId="urn:microsoft.com/office/officeart/2018/2/layout/IconVerticalSolidList"/>
    <dgm:cxn modelId="{B33D0317-7BD1-4600-BAC8-90CB33096926}" type="presParOf" srcId="{722DBD23-9AF1-4FA3-A420-456D7832DCA3}" destId="{54B867FC-F229-4649-87AD-5824F682B55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07DCC-484D-4F6B-A7B1-A87C778AF91B}">
      <dsp:nvSpPr>
        <dsp:cNvPr id="0" name=""/>
        <dsp:cNvSpPr/>
      </dsp:nvSpPr>
      <dsp:spPr>
        <a:xfrm>
          <a:off x="0" y="462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C22127-60B4-420D-8A19-72F942398D4F}">
      <dsp:nvSpPr>
        <dsp:cNvPr id="0" name=""/>
        <dsp:cNvSpPr/>
      </dsp:nvSpPr>
      <dsp:spPr>
        <a:xfrm>
          <a:off x="192627" y="143739"/>
          <a:ext cx="350231" cy="350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CA8EC-C9E8-4C57-8B38-447DE00C0979}">
      <dsp:nvSpPr>
        <dsp:cNvPr id="0" name=""/>
        <dsp:cNvSpPr/>
      </dsp:nvSpPr>
      <dsp:spPr>
        <a:xfrm>
          <a:off x="735486" y="462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Upload das imagens</a:t>
          </a:r>
          <a:endParaRPr lang="en-US" sz="1600" kern="1200"/>
        </a:p>
      </dsp:txBody>
      <dsp:txXfrm>
        <a:off x="735486" y="462"/>
        <a:ext cx="5225858" cy="636785"/>
      </dsp:txXfrm>
    </dsp:sp>
    <dsp:sp modelId="{E24AE6CD-2E81-44E7-ABFD-3E8EC26A99AE}">
      <dsp:nvSpPr>
        <dsp:cNvPr id="0" name=""/>
        <dsp:cNvSpPr/>
      </dsp:nvSpPr>
      <dsp:spPr>
        <a:xfrm>
          <a:off x="0" y="796444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E6C0F-5B08-4ECE-BD1A-385F9BD03762}">
      <dsp:nvSpPr>
        <dsp:cNvPr id="0" name=""/>
        <dsp:cNvSpPr/>
      </dsp:nvSpPr>
      <dsp:spPr>
        <a:xfrm>
          <a:off x="192627" y="939720"/>
          <a:ext cx="350231" cy="350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D7C42-4E39-4887-B86F-F848BCA489A9}">
      <dsp:nvSpPr>
        <dsp:cNvPr id="0" name=""/>
        <dsp:cNvSpPr/>
      </dsp:nvSpPr>
      <dsp:spPr>
        <a:xfrm>
          <a:off x="735486" y="796444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Reconhecimento de caracteres</a:t>
          </a:r>
          <a:endParaRPr lang="en-US" sz="1600" kern="1200"/>
        </a:p>
      </dsp:txBody>
      <dsp:txXfrm>
        <a:off x="735486" y="796444"/>
        <a:ext cx="5225858" cy="636785"/>
      </dsp:txXfrm>
    </dsp:sp>
    <dsp:sp modelId="{899FA836-1684-416A-AEF2-4A465ECFBFF3}">
      <dsp:nvSpPr>
        <dsp:cNvPr id="0" name=""/>
        <dsp:cNvSpPr/>
      </dsp:nvSpPr>
      <dsp:spPr>
        <a:xfrm>
          <a:off x="0" y="1592425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05348-EB51-4B68-A770-AAB9B1B2778B}">
      <dsp:nvSpPr>
        <dsp:cNvPr id="0" name=""/>
        <dsp:cNvSpPr/>
      </dsp:nvSpPr>
      <dsp:spPr>
        <a:xfrm>
          <a:off x="192627" y="1735702"/>
          <a:ext cx="350231" cy="350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966C2-02B5-48E2-85CD-57B6356BB0C7}">
      <dsp:nvSpPr>
        <dsp:cNvPr id="0" name=""/>
        <dsp:cNvSpPr/>
      </dsp:nvSpPr>
      <dsp:spPr>
        <a:xfrm>
          <a:off x="735486" y="1592425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Extração dos campos Textos por meio de expressões regulares (Regex)</a:t>
          </a:r>
          <a:endParaRPr lang="en-US" sz="1600" kern="1200"/>
        </a:p>
      </dsp:txBody>
      <dsp:txXfrm>
        <a:off x="735486" y="1592425"/>
        <a:ext cx="5225858" cy="636785"/>
      </dsp:txXfrm>
    </dsp:sp>
    <dsp:sp modelId="{678D919E-90D2-4476-A00D-BD3BBBEB43C9}">
      <dsp:nvSpPr>
        <dsp:cNvPr id="0" name=""/>
        <dsp:cNvSpPr/>
      </dsp:nvSpPr>
      <dsp:spPr>
        <a:xfrm>
          <a:off x="0" y="2388407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ABB82-85D4-47CB-9A2B-541D7FF1B9F5}">
      <dsp:nvSpPr>
        <dsp:cNvPr id="0" name=""/>
        <dsp:cNvSpPr/>
      </dsp:nvSpPr>
      <dsp:spPr>
        <a:xfrm>
          <a:off x="192627" y="2531684"/>
          <a:ext cx="350231" cy="350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7693F-0914-40E2-9802-CA718A96EAD3}">
      <dsp:nvSpPr>
        <dsp:cNvPr id="0" name=""/>
        <dsp:cNvSpPr/>
      </dsp:nvSpPr>
      <dsp:spPr>
        <a:xfrm>
          <a:off x="735486" y="2388407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Localização espacial dos campos</a:t>
          </a:r>
          <a:endParaRPr lang="en-US" sz="1600" kern="1200"/>
        </a:p>
      </dsp:txBody>
      <dsp:txXfrm>
        <a:off x="735486" y="2388407"/>
        <a:ext cx="5225858" cy="636785"/>
      </dsp:txXfrm>
    </dsp:sp>
    <dsp:sp modelId="{9A5F0A4F-1CC6-4DBB-BB97-03AB6FB70ACB}">
      <dsp:nvSpPr>
        <dsp:cNvPr id="0" name=""/>
        <dsp:cNvSpPr/>
      </dsp:nvSpPr>
      <dsp:spPr>
        <a:xfrm>
          <a:off x="0" y="3184388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40512-1C77-4CDB-882C-3432B4BB54CF}">
      <dsp:nvSpPr>
        <dsp:cNvPr id="0" name=""/>
        <dsp:cNvSpPr/>
      </dsp:nvSpPr>
      <dsp:spPr>
        <a:xfrm>
          <a:off x="192627" y="3327665"/>
          <a:ext cx="350231" cy="350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28CFA-CB26-4C9D-82E7-07E35D902141}">
      <dsp:nvSpPr>
        <dsp:cNvPr id="0" name=""/>
        <dsp:cNvSpPr/>
      </dsp:nvSpPr>
      <dsp:spPr>
        <a:xfrm>
          <a:off x="735486" y="3184388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Extração das seções relevantes</a:t>
          </a:r>
          <a:endParaRPr lang="en-US" sz="1600" kern="1200"/>
        </a:p>
      </dsp:txBody>
      <dsp:txXfrm>
        <a:off x="735486" y="3184388"/>
        <a:ext cx="5225858" cy="636785"/>
      </dsp:txXfrm>
    </dsp:sp>
    <dsp:sp modelId="{1BE2F7BB-E903-4904-866F-CC2E240D74DD}">
      <dsp:nvSpPr>
        <dsp:cNvPr id="0" name=""/>
        <dsp:cNvSpPr/>
      </dsp:nvSpPr>
      <dsp:spPr>
        <a:xfrm>
          <a:off x="0" y="3980370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4D7E7-1E7E-406E-B0EB-BA5593AD18CB}">
      <dsp:nvSpPr>
        <dsp:cNvPr id="0" name=""/>
        <dsp:cNvSpPr/>
      </dsp:nvSpPr>
      <dsp:spPr>
        <a:xfrm>
          <a:off x="192627" y="4123647"/>
          <a:ext cx="350231" cy="3502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F7FFD-A719-4D9D-B255-C4EAB97F1E5B}">
      <dsp:nvSpPr>
        <dsp:cNvPr id="0" name=""/>
        <dsp:cNvSpPr/>
      </dsp:nvSpPr>
      <dsp:spPr>
        <a:xfrm>
          <a:off x="735486" y="3980370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Reconhecimento dos padrões por meio de modelo de aprendizagem</a:t>
          </a:r>
          <a:endParaRPr lang="en-US" sz="1600" kern="1200"/>
        </a:p>
      </dsp:txBody>
      <dsp:txXfrm>
        <a:off x="735486" y="3980370"/>
        <a:ext cx="5225858" cy="636785"/>
      </dsp:txXfrm>
    </dsp:sp>
    <dsp:sp modelId="{2E24D5C5-38FA-4BA9-96ED-D051503DAB27}">
      <dsp:nvSpPr>
        <dsp:cNvPr id="0" name=""/>
        <dsp:cNvSpPr/>
      </dsp:nvSpPr>
      <dsp:spPr>
        <a:xfrm>
          <a:off x="0" y="4776352"/>
          <a:ext cx="5961345" cy="6367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B9D67-2966-45B5-A9B9-63FEDD0E366A}">
      <dsp:nvSpPr>
        <dsp:cNvPr id="0" name=""/>
        <dsp:cNvSpPr/>
      </dsp:nvSpPr>
      <dsp:spPr>
        <a:xfrm>
          <a:off x="192627" y="4919628"/>
          <a:ext cx="350231" cy="35023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867FC-F229-4649-87AD-5824F682B552}">
      <dsp:nvSpPr>
        <dsp:cNvPr id="0" name=""/>
        <dsp:cNvSpPr/>
      </dsp:nvSpPr>
      <dsp:spPr>
        <a:xfrm>
          <a:off x="735486" y="4776352"/>
          <a:ext cx="5225858" cy="63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393" tIns="67393" rIns="67393" bIns="6739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Extração dos campos de seleção</a:t>
          </a:r>
          <a:endParaRPr lang="en-US" sz="1600" kern="1200"/>
        </a:p>
      </dsp:txBody>
      <dsp:txXfrm>
        <a:off x="735486" y="4776352"/>
        <a:ext cx="5225858" cy="6367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8410-0D9A-495D-94C6-DCB07E056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32B375-9DF9-4624-A287-948CA2C36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88B80-4D08-40EB-9F48-EE5840B2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5570C-08C5-4862-95CB-7F3E7351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406EF-8517-4E59-879C-426E718B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50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5AFA-3D7C-4906-8D81-9AC841DD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0DDF5-A3A9-47B9-BEBF-FD4258A97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6845-E905-4341-A96B-91F14BD4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AE10B-2017-45B7-9FF7-9AC74F62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3C332-5A28-462E-A101-C1675CE1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CFA245-5C81-49B0-8E96-6BA3FF755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EF4EE9-3158-4706-AE6C-4B6DA4C42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4D03-E069-4D8F-B4F1-4B131C42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73DA-4C96-4EA3-A2AF-14DD9A14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5AB98-19B3-4D7D-8902-74D08BCE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3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5F8D-A8C5-4990-B08C-3D7667C8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661A-5A33-4DB6-A634-1AE949CC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6AC0F-99B5-41C9-B350-AF31FD49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84E22-090F-4FDA-8127-F5E3B7054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9A60F-13FF-45F1-B74C-EDE2D8E8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1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8AB7-6639-473F-A7DD-181FEA50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5B74E-497A-4446-A1D3-B1A59BDFC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E8F9-48DE-46EF-AB95-AA756C6B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6BA80-7BC4-4B6D-9072-88C3367A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1B136-31B8-4FEC-A15D-248B3126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8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9EA2-4221-44B0-A2C2-CFE4EAB3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DEDA9-EEFD-46F8-9AA6-91EFD0396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BEEE0-9BBC-440E-9306-331943484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88C6EF-8B2F-4E6F-B4A6-9B9BF215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63A0D-99E2-4A8C-82D7-D765F9EF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D3049-FC85-4362-BA67-46050C09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EAB2-F795-4DAB-A948-F1F289949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17F5-586E-4A5D-A314-E6DAB876E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7D89C-BB1B-4EED-874A-36A6965A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A32E9-14D2-49E4-8103-6FD830FB6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46328-0F4A-4E1A-A4DF-2B61412F0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26C35-CDC3-43B8-9DD4-6038CE87B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3968D0-B3A6-460A-86EB-3CEDC9BC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C47474-1734-40C6-8243-5C08FABA6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2959-FEA0-4F5C-9452-7DB7B7059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19AD4A-EAF3-4508-B422-C73C6FBB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1550F-A72F-46E5-8A00-2BAF4801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559A9-BA9A-4B1D-B59C-9D4B2670E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3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10A25-0209-4B1E-9B9F-D45B582F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65C5A-C626-4F7C-B218-B3629CD12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5879-80E9-404F-B1CF-EADDAF9E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59997-B3E0-4335-A889-B8210993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51D13-A1BA-42B2-842C-AF6262969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B8AFA-E031-4374-814F-4520BA511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80FDE-1AD6-4733-A27F-9FB4AFFC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109F3-2120-4176-B7DD-41161632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F0183-6191-4CE9-8208-EF07B7441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6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A318-FBEB-47EE-86FC-D6975D1C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D9FF81-58C9-44C9-87B7-46E76DCCC2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C2727-4A3E-467D-9F99-F5051E106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AA506-A508-4EBA-8289-1FA76E70F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F4B57-6C21-4EB0-B9D8-6B46EFDE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01303-9061-4943-947D-0DCA17C4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6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7A4F1A-C289-4783-A89C-AF28FDA63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AA129-EB75-46C8-8924-77CAF0D5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E37BE-9FC3-4D88-AEF6-83664A500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53F2B-8A12-47CC-AAD0-1D922106322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5FCA-DAA9-49CA-B8B3-C3B95B06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03304-6635-40F9-8DF9-F0C9D64AF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553E9-179E-4812-8722-E163D2BCF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9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14904-1350-4A06-A00A-A6383BF9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pt-BR" sz="8000" dirty="0" err="1"/>
              <a:t>Easy</a:t>
            </a:r>
            <a:r>
              <a:rPr lang="pt-BR" sz="8000" dirty="0"/>
              <a:t> </a:t>
            </a:r>
            <a:r>
              <a:rPr lang="pt-BR" sz="8000" dirty="0" err="1"/>
              <a:t>Typing</a:t>
            </a:r>
            <a:r>
              <a:rPr lang="pt-BR" sz="8000" dirty="0"/>
              <a:t> </a:t>
            </a:r>
            <a:r>
              <a:rPr lang="pt-BR" sz="8000" dirty="0" err="1"/>
              <a:t>Form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21275-214A-461F-A6C1-A485B461C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694" y="4619624"/>
            <a:ext cx="4561009" cy="1038225"/>
          </a:xfrm>
        </p:spPr>
        <p:txBody>
          <a:bodyPr>
            <a:normAutofit/>
          </a:bodyPr>
          <a:lstStyle/>
          <a:p>
            <a:pPr algn="r"/>
            <a:r>
              <a:rPr lang="pt-BR" sz="1900" b="1" dirty="0"/>
              <a:t>Detalhamento da fase de processamento</a:t>
            </a:r>
            <a:br>
              <a:rPr lang="pt-BR" sz="1900" b="1" dirty="0"/>
            </a:br>
            <a:r>
              <a:rPr lang="pt-BR" sz="1900" dirty="0"/>
              <a:t>Extração e identificação dos campos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B1D18E5D-E955-4F07-BAD5-034B760E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5061" y="75542"/>
            <a:ext cx="1139132" cy="99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EE1A6F7-32B8-4533-A18F-3440B65ED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263" y="-340736"/>
            <a:ext cx="2509203" cy="1775261"/>
          </a:xfrm>
          <a:prstGeom prst="rect">
            <a:avLst/>
          </a:prstGeom>
        </p:spPr>
      </p:pic>
      <p:pic>
        <p:nvPicPr>
          <p:cNvPr id="14" name="Picture 4" descr="CESAR School">
            <a:extLst>
              <a:ext uri="{FF2B5EF4-FFF2-40B4-BE49-F238E27FC236}">
                <a16:creationId xmlns:a16="http://schemas.microsoft.com/office/drawing/2014/main" id="{C95FD7F4-EA3B-4EC5-B4BE-AC32D1BE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4107" y="56989"/>
            <a:ext cx="1313147" cy="10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abinete">
            <a:extLst>
              <a:ext uri="{FF2B5EF4-FFF2-40B4-BE49-F238E27FC236}">
                <a16:creationId xmlns:a16="http://schemas.microsoft.com/office/drawing/2014/main" id="{5F49F496-2FD2-4A04-AD88-10BC19F7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831" y="207715"/>
            <a:ext cx="4367596" cy="47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14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Extração dos campos de Seleção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1F7C2-F604-421B-A70E-54F29EAB1D26}"/>
              </a:ext>
            </a:extLst>
          </p:cNvPr>
          <p:cNvSpPr txBox="1">
            <a:spLocks/>
          </p:cNvSpPr>
          <p:nvPr/>
        </p:nvSpPr>
        <p:spPr>
          <a:xfrm>
            <a:off x="884132" y="2262734"/>
            <a:ext cx="7410782" cy="444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campos do tipo seleção, podem ser preenchidos de diversas formas. Por esse motivo não é possível realizar um extração desses campos por meio de </a:t>
            </a:r>
            <a:r>
              <a:rPr lang="pt-BR" dirty="0" err="1"/>
              <a:t>RegEX</a:t>
            </a:r>
            <a:endParaRPr lang="pt-BR" dirty="0"/>
          </a:p>
          <a:p>
            <a:r>
              <a:rPr lang="pt-BR" dirty="0"/>
              <a:t>Alguns campos são de múltipla escolha</a:t>
            </a:r>
          </a:p>
          <a:p>
            <a:r>
              <a:rPr lang="pt-BR" dirty="0"/>
              <a:t>A melhor forma de identificar o que foi selecionado é identificá-los por sua localização espacial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3F0C1-59AA-431E-9407-470C5DD1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72" y="2166373"/>
            <a:ext cx="3305636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Extração dos campos de Seleção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1F7C2-F604-421B-A70E-54F29EAB1D26}"/>
              </a:ext>
            </a:extLst>
          </p:cNvPr>
          <p:cNvSpPr txBox="1">
            <a:spLocks/>
          </p:cNvSpPr>
          <p:nvPr/>
        </p:nvSpPr>
        <p:spPr>
          <a:xfrm>
            <a:off x="884131" y="2262734"/>
            <a:ext cx="10608785" cy="44476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proposta foi usar de um modelo de </a:t>
            </a:r>
            <a:r>
              <a:rPr lang="pt-BR" dirty="0" err="1"/>
              <a:t>Machine</a:t>
            </a:r>
            <a:r>
              <a:rPr lang="pt-BR" dirty="0"/>
              <a:t> Learning capaz de classificar um campo como selecionado SIM ou NÃO.</a:t>
            </a:r>
            <a:br>
              <a:rPr lang="pt-BR" dirty="0"/>
            </a:br>
            <a:endParaRPr lang="pt-BR" dirty="0"/>
          </a:p>
          <a:p>
            <a:r>
              <a:rPr lang="pt-BR" dirty="0"/>
              <a:t>Para que fosse possível passar as imagens como parâmetro, foi necessário criar uma forma de “recortar” as áreas da imagem que representavam cada campo</a:t>
            </a:r>
            <a:br>
              <a:rPr lang="pt-BR" dirty="0"/>
            </a:br>
            <a:endParaRPr lang="pt-BR" dirty="0"/>
          </a:p>
          <a:p>
            <a:r>
              <a:rPr lang="pt-BR" dirty="0"/>
              <a:t>Como o formulário tem um modelo fixo, foi criada uma estrutura de </a:t>
            </a:r>
            <a:r>
              <a:rPr lang="pt-BR" b="1" dirty="0"/>
              <a:t>topologia</a:t>
            </a:r>
            <a:r>
              <a:rPr lang="pt-BR" dirty="0"/>
              <a:t> de cada campo, para que fosse possível identifica-los espacialmente na imagem e assim recortá-los para que possa servir de entrada para os processos de aprendizado e classificação do modelo de ML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7822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Topologia do Formulário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1F7C2-F604-421B-A70E-54F29EAB1D26}"/>
              </a:ext>
            </a:extLst>
          </p:cNvPr>
          <p:cNvSpPr txBox="1">
            <a:spLocks/>
          </p:cNvSpPr>
          <p:nvPr/>
        </p:nvSpPr>
        <p:spPr>
          <a:xfrm>
            <a:off x="884131" y="2262734"/>
            <a:ext cx="10608785" cy="444769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Para auxiliar na localização espacial do campos no formulário foi definida uma estrutura de topologia</a:t>
            </a:r>
          </a:p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topologia</a:t>
            </a:r>
            <a:r>
              <a:rPr lang="pt-BR" dirty="0"/>
              <a:t> é uma estrutura hierárquica onde os campos e suas opções são listadas e descritas quanto a sua posição relativa.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Definimos os campos, exemplo: </a:t>
            </a:r>
            <a:r>
              <a:rPr lang="pt-BR" dirty="0">
                <a:solidFill>
                  <a:schemeClr val="accent1"/>
                </a:solidFill>
              </a:rPr>
              <a:t>Sexo</a:t>
            </a:r>
            <a:r>
              <a:rPr lang="pt-BR" dirty="0"/>
              <a:t>, </a:t>
            </a:r>
            <a:r>
              <a:rPr lang="pt-BR" dirty="0">
                <a:solidFill>
                  <a:schemeClr val="accent2"/>
                </a:solidFill>
              </a:rPr>
              <a:t>Sintomas</a:t>
            </a:r>
            <a:r>
              <a:rPr lang="pt-BR" dirty="0"/>
              <a:t>, </a:t>
            </a:r>
            <a:r>
              <a:rPr lang="pt-BR" dirty="0">
                <a:solidFill>
                  <a:schemeClr val="accent4"/>
                </a:solidFill>
              </a:rPr>
              <a:t>Resultado do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Definimos as opções: </a:t>
            </a:r>
            <a:r>
              <a:rPr lang="pt-BR" dirty="0" err="1">
                <a:solidFill>
                  <a:schemeClr val="accent1"/>
                </a:solidFill>
              </a:rPr>
              <a:t>Sexo_Masculino</a:t>
            </a:r>
            <a:r>
              <a:rPr lang="pt-BR" dirty="0"/>
              <a:t>, </a:t>
            </a:r>
            <a:r>
              <a:rPr lang="pt-BR" dirty="0" err="1">
                <a:solidFill>
                  <a:schemeClr val="accent1"/>
                </a:solidFill>
              </a:rPr>
              <a:t>Sexo_Feminino</a:t>
            </a:r>
            <a:r>
              <a:rPr lang="pt-BR" dirty="0"/>
              <a:t>, </a:t>
            </a:r>
            <a:r>
              <a:rPr lang="pt-BR" dirty="0" err="1">
                <a:solidFill>
                  <a:schemeClr val="accent2"/>
                </a:solidFill>
              </a:rPr>
              <a:t>Sintomas_Febre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/>
              <a:t>e </a:t>
            </a:r>
            <a:r>
              <a:rPr lang="pt-BR" dirty="0" err="1"/>
              <a:t>etc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os campos e suas opções também definimos um valor de largura e altura relativa.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Esses valores de Largura e Altura são relativas para lidar com imagens em diferentes resoluções.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9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Localização espacial dos campos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88E213-A0FC-4F2F-BC08-BA55F33E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79" y="2003357"/>
            <a:ext cx="2659013" cy="376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30EEB-03E8-4B1A-85FB-B76BB5DC84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8"/>
          <a:stretch/>
        </p:blipFill>
        <p:spPr>
          <a:xfrm>
            <a:off x="7728592" y="1151220"/>
            <a:ext cx="4377325" cy="3006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22F37-2358-429A-8F59-DAC5B78A3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77" b="60952"/>
          <a:stretch/>
        </p:blipFill>
        <p:spPr>
          <a:xfrm>
            <a:off x="7946254" y="4767641"/>
            <a:ext cx="4159663" cy="14805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E4F416-5CD6-4ED2-A429-0C973765581D}"/>
              </a:ext>
            </a:extLst>
          </p:cNvPr>
          <p:cNvSpPr txBox="1"/>
          <p:nvPr/>
        </p:nvSpPr>
        <p:spPr>
          <a:xfrm>
            <a:off x="5897378" y="5756799"/>
            <a:ext cx="80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Página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0907C-5CC8-44B2-BA51-8DA7F85DEBA5}"/>
              </a:ext>
            </a:extLst>
          </p:cNvPr>
          <p:cNvSpPr txBox="1"/>
          <p:nvPr/>
        </p:nvSpPr>
        <p:spPr>
          <a:xfrm>
            <a:off x="9624148" y="4183981"/>
            <a:ext cx="80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Blocos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324E31-E3E3-4D25-BC15-ED66742AB859}"/>
              </a:ext>
            </a:extLst>
          </p:cNvPr>
          <p:cNvSpPr txBox="1"/>
          <p:nvPr/>
        </p:nvSpPr>
        <p:spPr>
          <a:xfrm>
            <a:off x="9698349" y="6307565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Parágrafos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427743-F6BD-443C-907E-03437ED31142}"/>
              </a:ext>
            </a:extLst>
          </p:cNvPr>
          <p:cNvSpPr txBox="1"/>
          <p:nvPr/>
        </p:nvSpPr>
        <p:spPr>
          <a:xfrm>
            <a:off x="498835" y="2172750"/>
            <a:ext cx="4484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serviço do Google Cloud Vision nos retorna os textos numa estrutura hierárquica de documentos.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Esta estrutura de divide 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Páginas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Blocos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Parágrafos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Palavras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Estas estruturas vem acompanhadas de suas coordenadas cartesianas.</a:t>
            </a:r>
          </a:p>
          <a:p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7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Localização espacial dos campos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6300A-10C8-4CC7-85F7-9ED53EA6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98" y="1474887"/>
            <a:ext cx="4591691" cy="5068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03035-6618-4839-94EE-838D516F79D1}"/>
              </a:ext>
            </a:extLst>
          </p:cNvPr>
          <p:cNvSpPr txBox="1"/>
          <p:nvPr/>
        </p:nvSpPr>
        <p:spPr>
          <a:xfrm>
            <a:off x="363894" y="2300321"/>
            <a:ext cx="6352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Nesta imagem temos um exemplo da extração do campo:  “Tem CPF?”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vértice superior esquerdo está no ponto (77, 423) e vértice inferior direito no ponto (451, 541).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Identificado a posição de cada campo é possível traçar uma área que compreende o campo.</a:t>
            </a:r>
            <a:br>
              <a:rPr lang="pt-BR" dirty="0"/>
            </a:b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mesmo processo é realizado para as respostas Sim e Não. </a:t>
            </a:r>
            <a:br>
              <a:rPr lang="pt-BR" dirty="0"/>
            </a:b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partir da estrutura de topologia, podemos identificar quais as opções estão disponíveis para cada campo.</a:t>
            </a:r>
          </a:p>
          <a:p>
            <a:pPr algn="r"/>
            <a:br>
              <a:rPr lang="pt-BR" dirty="0"/>
            </a:br>
            <a:r>
              <a:rPr lang="pt-BR" i="1" dirty="0"/>
              <a:t>No exemplo, ao identificar o texto “Tem CPF”, podemos identificar as caixas SIM e Não.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681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09A4D-D1E5-4BC3-85C5-49E5DA15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Recorte dos Campos</a:t>
            </a:r>
            <a:endParaRPr lang="en-US" sz="4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960FB-D830-46D3-8677-3597A4507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9998" r="36804" b="11479"/>
          <a:stretch/>
        </p:blipFill>
        <p:spPr>
          <a:xfrm>
            <a:off x="404966" y="2011680"/>
            <a:ext cx="3797918" cy="48463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3E19-2363-4043-AD3A-6BBED9BC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82" y="1900075"/>
            <a:ext cx="5843949" cy="3694176"/>
          </a:xfrm>
        </p:spPr>
        <p:txBody>
          <a:bodyPr anchor="ctr">
            <a:normAutofit/>
          </a:bodyPr>
          <a:lstStyle/>
          <a:p>
            <a:r>
              <a:rPr lang="pt-BR" sz="1800" dirty="0"/>
              <a:t>Essas áreas são recortadas em novas imagens menores, apenas da área relevante para o campo.</a:t>
            </a:r>
          </a:p>
          <a:p>
            <a:r>
              <a:rPr lang="pt-BR" sz="1800" dirty="0"/>
              <a:t>Esse processo foi usado para gerar a massa de dados para treinamento mas é o mesmo que é realizada na aplicação para extrair os campos do formulário.</a:t>
            </a:r>
          </a:p>
          <a:p>
            <a:r>
              <a:rPr lang="pt-BR" sz="1800" dirty="0"/>
              <a:t>A imagem ao lado apresenta o repositório de imagens usadas no treinamento do modelo de </a:t>
            </a:r>
            <a:r>
              <a:rPr lang="pt-BR" sz="1800" dirty="0" err="1"/>
              <a:t>Machine</a:t>
            </a:r>
            <a:r>
              <a:rPr lang="pt-BR" sz="1800" dirty="0"/>
              <a:t> Learning que foram extraídas usando este mesmo mecanismo.</a:t>
            </a:r>
            <a:endParaRPr lang="en-US" sz="1800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0376A4-F885-4AA1-91EC-3254EF56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419" y="5268079"/>
            <a:ext cx="3922715" cy="9567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8801F62-C21F-4928-B68D-2AB0D54BC112}"/>
              </a:ext>
            </a:extLst>
          </p:cNvPr>
          <p:cNvSpPr/>
          <p:nvPr/>
        </p:nvSpPr>
        <p:spPr>
          <a:xfrm>
            <a:off x="2709644" y="5594251"/>
            <a:ext cx="872455" cy="152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0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09A4D-D1E5-4BC3-85C5-49E5DA15A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Treinamento do Modelo</a:t>
            </a:r>
            <a:endParaRPr lang="en-US" sz="4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3E19-2363-4043-AD3A-6BBED9BCE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9805" y="2034190"/>
            <a:ext cx="5843949" cy="2805005"/>
          </a:xfrm>
        </p:spPr>
        <p:txBody>
          <a:bodyPr anchor="ctr">
            <a:normAutofit/>
          </a:bodyPr>
          <a:lstStyle/>
          <a:p>
            <a:r>
              <a:rPr lang="pt-BR" sz="1800" dirty="0"/>
              <a:t>O modelo foi treinado com base modelo </a:t>
            </a:r>
            <a:r>
              <a:rPr lang="pt-BR" sz="1800" dirty="0" err="1"/>
              <a:t>pré-treinado</a:t>
            </a:r>
            <a:r>
              <a:rPr lang="pt-BR" sz="1800" dirty="0"/>
              <a:t> </a:t>
            </a:r>
            <a:r>
              <a:rPr lang="pt-BR" sz="1800" dirty="0" err="1"/>
              <a:t>ResNet</a:t>
            </a:r>
            <a:r>
              <a:rPr lang="pt-BR" sz="1800" dirty="0"/>
              <a:t>.</a:t>
            </a:r>
          </a:p>
          <a:p>
            <a:r>
              <a:rPr lang="pt-BR" sz="1800" dirty="0"/>
              <a:t>As imagens extraídas foram divididas em dois grupos, classificando em Opção Marcado e Desmarcado.</a:t>
            </a:r>
          </a:p>
          <a:p>
            <a:r>
              <a:rPr lang="pt-BR" sz="1800" dirty="0"/>
              <a:t>Ao lado temos um exemplo de como foram distribuídas as imagens em uma das rodadas de teste</a:t>
            </a:r>
          </a:p>
          <a:p>
            <a:r>
              <a:rPr lang="pt-BR" sz="1800" dirty="0"/>
              <a:t>Tivemos a disposição 99 formulários, mas podemos gerar mais de 200 recortes de cada classificação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9AB5-11EF-4016-8736-6212C9B1C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97" y="2221101"/>
            <a:ext cx="4434817" cy="166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82DD2D-CC5A-4BF7-BC37-7B65827C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4" y="3790591"/>
            <a:ext cx="4512078" cy="1653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46088-B648-4A45-947D-79DA603B1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520" y="5550836"/>
            <a:ext cx="8402223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Desenho do Processo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B3A5CE-9EFC-40D0-8D66-8B3EA17657D3}"/>
              </a:ext>
            </a:extLst>
          </p:cNvPr>
          <p:cNvSpPr/>
          <p:nvPr/>
        </p:nvSpPr>
        <p:spPr>
          <a:xfrm>
            <a:off x="-780979" y="1576823"/>
            <a:ext cx="7185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6" name="Picture 22" descr="New Document Icon (Graphic) by back1design1 · Creative Fabrica">
            <a:extLst>
              <a:ext uri="{FF2B5EF4-FFF2-40B4-BE49-F238E27FC236}">
                <a16:creationId xmlns:a16="http://schemas.microsoft.com/office/drawing/2014/main" id="{A13C9A7B-BE4D-49CF-8232-E3C2BB57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102" y="3359700"/>
            <a:ext cx="2006139" cy="13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E405FEB-9280-46E8-8BDF-19DD327D9C71}"/>
              </a:ext>
            </a:extLst>
          </p:cNvPr>
          <p:cNvSpPr/>
          <p:nvPr/>
        </p:nvSpPr>
        <p:spPr>
          <a:xfrm rot="11593771">
            <a:off x="2803327" y="2013824"/>
            <a:ext cx="6396485" cy="4708440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FCF16BF-C3DA-483A-B2D4-AEF0BB5962DB}"/>
              </a:ext>
            </a:extLst>
          </p:cNvPr>
          <p:cNvSpPr/>
          <p:nvPr/>
        </p:nvSpPr>
        <p:spPr>
          <a:xfrm>
            <a:off x="2674344" y="3923368"/>
            <a:ext cx="579126" cy="20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Digital Dimension Computers LLC">
            <a:extLst>
              <a:ext uri="{FF2B5EF4-FFF2-40B4-BE49-F238E27FC236}">
                <a16:creationId xmlns:a16="http://schemas.microsoft.com/office/drawing/2014/main" id="{91F013CA-2D1A-4740-9136-00634D08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24" y="5181026"/>
            <a:ext cx="1303826" cy="130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crosoft Logo Azure - Microsoft Azure Icon Transparent PNG - 700x462 -  Free Download on NicePNG">
            <a:extLst>
              <a:ext uri="{FF2B5EF4-FFF2-40B4-BE49-F238E27FC236}">
                <a16:creationId xmlns:a16="http://schemas.microsoft.com/office/drawing/2014/main" id="{BB68193F-867A-4F6C-B881-9252D21EC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611" y="3537480"/>
            <a:ext cx="1313622" cy="8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3C416A6-83D1-4ACD-BAE3-B693664E4ACD}"/>
              </a:ext>
            </a:extLst>
          </p:cNvPr>
          <p:cNvSpPr/>
          <p:nvPr/>
        </p:nvSpPr>
        <p:spPr>
          <a:xfrm>
            <a:off x="4822577" y="3902536"/>
            <a:ext cx="579126" cy="20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63A0C73-C7A8-4BAE-9C38-67F771ECAF3C}"/>
              </a:ext>
            </a:extLst>
          </p:cNvPr>
          <p:cNvSpPr/>
          <p:nvPr/>
        </p:nvSpPr>
        <p:spPr>
          <a:xfrm>
            <a:off x="7099147" y="3832090"/>
            <a:ext cx="579126" cy="20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Azure Machine Learning: a complete toolbox for AI?">
            <a:extLst>
              <a:ext uri="{FF2B5EF4-FFF2-40B4-BE49-F238E27FC236}">
                <a16:creationId xmlns:a16="http://schemas.microsoft.com/office/drawing/2014/main" id="{03F4A186-1F9C-4638-BF28-DD7E3DA4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41" y="3517540"/>
            <a:ext cx="804922" cy="86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C7DF05C5-D624-4D9B-A89C-8A2DCA6E77EA}"/>
              </a:ext>
            </a:extLst>
          </p:cNvPr>
          <p:cNvSpPr/>
          <p:nvPr/>
        </p:nvSpPr>
        <p:spPr>
          <a:xfrm>
            <a:off x="8804296" y="3821551"/>
            <a:ext cx="579126" cy="203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AC2D0A-99D2-4B1D-A18D-427A7ABFFC68}"/>
              </a:ext>
            </a:extLst>
          </p:cNvPr>
          <p:cNvSpPr txBox="1"/>
          <p:nvPr/>
        </p:nvSpPr>
        <p:spPr>
          <a:xfrm>
            <a:off x="7469837" y="4431946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Modelo </a:t>
            </a:r>
            <a:r>
              <a:rPr lang="pt-BR" sz="1200" dirty="0" err="1"/>
              <a:t>Machine</a:t>
            </a:r>
            <a:br>
              <a:rPr lang="pt-BR" sz="1200" dirty="0"/>
            </a:br>
            <a:r>
              <a:rPr lang="pt-BR" sz="1200" dirty="0"/>
              <a:t> Learning </a:t>
            </a:r>
            <a:r>
              <a:rPr lang="pt-BR" sz="1200" dirty="0" err="1"/>
              <a:t>ML.Net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E9B43-CB8D-4A58-9C54-89DAB9065E95}"/>
              </a:ext>
            </a:extLst>
          </p:cNvPr>
          <p:cNvSpPr txBox="1"/>
          <p:nvPr/>
        </p:nvSpPr>
        <p:spPr>
          <a:xfrm>
            <a:off x="3389288" y="4382824"/>
            <a:ext cx="1400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Pré-Processamento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EB027D-737D-4FCA-A1A8-401BCC096F23}"/>
              </a:ext>
            </a:extLst>
          </p:cNvPr>
          <p:cNvSpPr txBox="1"/>
          <p:nvPr/>
        </p:nvSpPr>
        <p:spPr>
          <a:xfrm>
            <a:off x="9532029" y="4382824"/>
            <a:ext cx="1322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Formulário digital </a:t>
            </a:r>
            <a:br>
              <a:rPr lang="pt-BR" sz="1200" dirty="0"/>
            </a:br>
            <a:r>
              <a:rPr lang="pt-BR" sz="1200" dirty="0"/>
              <a:t>extraído</a:t>
            </a:r>
            <a:endParaRPr lang="en-US" sz="1600" dirty="0"/>
          </a:p>
        </p:txBody>
      </p:sp>
      <p:pic>
        <p:nvPicPr>
          <p:cNvPr id="1026" name="Picture 2" descr="Upload Icon | Free SVG / PNG, Premium Animated GIF / APNG Customizable Icons  · Loading.io">
            <a:extLst>
              <a:ext uri="{FF2B5EF4-FFF2-40B4-BE49-F238E27FC236}">
                <a16:creationId xmlns:a16="http://schemas.microsoft.com/office/drawing/2014/main" id="{8FFDA9FE-5338-4A08-926E-C4BB3018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03" y="3323656"/>
            <a:ext cx="1281571" cy="128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370F54-381F-41F9-B6E6-4CA3E178E36C}"/>
              </a:ext>
            </a:extLst>
          </p:cNvPr>
          <p:cNvSpPr txBox="1"/>
          <p:nvPr/>
        </p:nvSpPr>
        <p:spPr>
          <a:xfrm>
            <a:off x="1335977" y="4451852"/>
            <a:ext cx="1363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Upload da imagem</a:t>
            </a:r>
            <a:endParaRPr lang="en-US" sz="1600" dirty="0"/>
          </a:p>
        </p:txBody>
      </p:sp>
      <p:pic>
        <p:nvPicPr>
          <p:cNvPr id="28" name="Picture 4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118AFEC8-A6D3-4B2F-BC67-A32F4B61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219" y="3653708"/>
            <a:ext cx="1674100" cy="62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33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Tecnologias Envolvidas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59"/>
            <a:ext cx="10515600" cy="4603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Google Cloud Vision – É uma API do Google Cloud que oferece modelos avançados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pré</a:t>
            </a:r>
            <a:r>
              <a:rPr lang="pt-BR" dirty="0"/>
              <a:t>-treinados por meio de APIs REST e RPC. Esta foi a solução que fornece o OCR/ICR que adotamos neste projeto.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r>
              <a:rPr lang="pt-BR" dirty="0" err="1"/>
              <a:t>MongoDB</a:t>
            </a:r>
            <a:r>
              <a:rPr lang="pt-BR" dirty="0"/>
              <a:t> - </a:t>
            </a:r>
            <a:r>
              <a:rPr lang="pt-BR" dirty="0" err="1"/>
              <a:t>MongoDB</a:t>
            </a:r>
            <a:r>
              <a:rPr lang="pt-BR" dirty="0"/>
              <a:t> é um sistema de banco de dados orientado a documentos. Classificado como um de banco de dados </a:t>
            </a:r>
            <a:r>
              <a:rPr lang="pt-BR" dirty="0" err="1"/>
              <a:t>NoSQL</a:t>
            </a:r>
            <a:r>
              <a:rPr lang="pt-BR" dirty="0"/>
              <a:t>, o </a:t>
            </a:r>
            <a:r>
              <a:rPr lang="pt-BR" dirty="0" err="1"/>
              <a:t>MongoDB</a:t>
            </a:r>
            <a:r>
              <a:rPr lang="pt-BR" dirty="0"/>
              <a:t> usa documentos do tipo JSON.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r>
              <a:rPr lang="pt-BR" dirty="0" err="1"/>
              <a:t>ML.Net</a:t>
            </a:r>
            <a:r>
              <a:rPr lang="pt-BR" dirty="0"/>
              <a:t> – ML.NET é uma biblioteca de aprendizado de máquina de software livre para as linguagens de programação C# e F#. </a:t>
            </a:r>
            <a:br>
              <a:rPr lang="pt-BR" dirty="0"/>
            </a:br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3074" name="Picture 2" descr="webassets.mongodb.com/_com_assets/cms/mongodb_l...">
            <a:extLst>
              <a:ext uri="{FF2B5EF4-FFF2-40B4-BE49-F238E27FC236}">
                <a16:creationId xmlns:a16="http://schemas.microsoft.com/office/drawing/2014/main" id="{B2A01F37-6E1F-47F9-9EF9-914FC473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433" y="4585927"/>
            <a:ext cx="1816359" cy="49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tering Image content with Google's Cloud Vision API for iOS | by Robert  King | Medium">
            <a:extLst>
              <a:ext uri="{FF2B5EF4-FFF2-40B4-BE49-F238E27FC236}">
                <a16:creationId xmlns:a16="http://schemas.microsoft.com/office/drawing/2014/main" id="{CD242567-4DCB-4728-B404-49503D1E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3117956"/>
            <a:ext cx="2133600" cy="7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0A0C2C5-9CB9-412E-88F5-CE3029F2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7614" y="5639090"/>
            <a:ext cx="1142285" cy="114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72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Tecnologias Envolvidas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BackEnd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ASP.Net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Core - É um framework da web gratuito e de código aberto e sucessor do ASP.NET, desenvolvido pela Microsoft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Vue.JS – É um framework 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código-aberto, focado no desenvolvimento de interfaces de usuário e aplicativos de página única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ece a utilizar Vue.js em poucos minutos | by Anchieta Júnior | Medium">
            <a:extLst>
              <a:ext uri="{FF2B5EF4-FFF2-40B4-BE49-F238E27FC236}">
                <a16:creationId xmlns:a16="http://schemas.microsoft.com/office/drawing/2014/main" id="{D1EE2882-DAFC-4036-944C-AF9A29A1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570" y="5707822"/>
            <a:ext cx="2337222" cy="98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thumb/e/...">
            <a:extLst>
              <a:ext uri="{FF2B5EF4-FFF2-40B4-BE49-F238E27FC236}">
                <a16:creationId xmlns:a16="http://schemas.microsoft.com/office/drawing/2014/main" id="{DFCF67AA-E936-49A0-858C-54BC6208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42" y="3166300"/>
            <a:ext cx="1386902" cy="13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74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Ficha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Investigação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SG </a:t>
            </a:r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Suspeito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de </a:t>
            </a:r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Doença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pelo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4000" b="0" i="0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Coronavírus</a:t>
            </a:r>
            <a:r>
              <a:rPr lang="en-US" sz="40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2019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60"/>
            <a:ext cx="71722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Formulário utilizado pelos nas unidades de saúde para coletar os dados de pacientes suspeitos de infecção pelo Coronavírus Sars-Cov-2, agente causador da Covid-19.</a:t>
            </a:r>
            <a:br>
              <a:rPr lang="pt-BR" dirty="0"/>
            </a:br>
            <a:endParaRPr lang="pt-BR" dirty="0"/>
          </a:p>
          <a:p>
            <a:r>
              <a:rPr lang="pt-BR" dirty="0"/>
              <a:t>Esse formulário é preenchido de forma manual e deve ser digitado nos sistemas do DATASUS posteriormente. Um processo repetitivo e que está tendo uma alta demanda devido o estado de epidemia enfrentada no Brasil e no mundo.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8" name="Content Placeholder 14" descr="Table&#10;&#10;Description automatically generated">
            <a:extLst>
              <a:ext uri="{FF2B5EF4-FFF2-40B4-BE49-F238E27FC236}">
                <a16:creationId xmlns:a16="http://schemas.microsoft.com/office/drawing/2014/main" id="{EA142AA4-8304-4B7E-94EE-5B6D33DA0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56" y="1169887"/>
            <a:ext cx="3997158" cy="56496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3841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Lista de Campos do Formulário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1F7C2-F604-421B-A70E-54F29EAB1D26}"/>
              </a:ext>
            </a:extLst>
          </p:cNvPr>
          <p:cNvSpPr txBox="1">
            <a:spLocks/>
          </p:cNvSpPr>
          <p:nvPr/>
        </p:nvSpPr>
        <p:spPr>
          <a:xfrm>
            <a:off x="884132" y="2262734"/>
            <a:ext cx="4216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Campos de Seleção (13 Campos)</a:t>
            </a:r>
          </a:p>
          <a:p>
            <a:pPr lvl="1"/>
            <a:r>
              <a:rPr lang="pt-BR" dirty="0"/>
              <a:t>Tem CPF</a:t>
            </a:r>
          </a:p>
          <a:p>
            <a:pPr lvl="1"/>
            <a:r>
              <a:rPr lang="pt-BR" dirty="0"/>
              <a:t>Estrangeiro</a:t>
            </a:r>
          </a:p>
          <a:p>
            <a:pPr lvl="1"/>
            <a:r>
              <a:rPr lang="pt-BR" dirty="0"/>
              <a:t>É Profissional saúde</a:t>
            </a:r>
          </a:p>
          <a:p>
            <a:pPr lvl="1"/>
            <a:r>
              <a:rPr lang="pt-BR" dirty="0"/>
              <a:t>É Profissional de segurança</a:t>
            </a:r>
          </a:p>
          <a:p>
            <a:pPr lvl="1"/>
            <a:r>
              <a:rPr lang="pt-BR" dirty="0"/>
              <a:t>Sexo</a:t>
            </a:r>
          </a:p>
          <a:p>
            <a:pPr lvl="1"/>
            <a:r>
              <a:rPr lang="pt-BR" dirty="0"/>
              <a:t>Raça/Cor</a:t>
            </a:r>
          </a:p>
          <a:p>
            <a:pPr lvl="1"/>
            <a:r>
              <a:rPr lang="pt-BR" dirty="0"/>
              <a:t>Sintomas</a:t>
            </a:r>
          </a:p>
          <a:p>
            <a:pPr lvl="1"/>
            <a:r>
              <a:rPr lang="pt-BR" dirty="0"/>
              <a:t>Condições</a:t>
            </a:r>
          </a:p>
          <a:p>
            <a:pPr lvl="1"/>
            <a:r>
              <a:rPr lang="pt-BR" dirty="0"/>
              <a:t>Estado do Teste</a:t>
            </a:r>
          </a:p>
          <a:p>
            <a:pPr lvl="1"/>
            <a:r>
              <a:rPr lang="pt-BR" dirty="0"/>
              <a:t>Tipo do Teste</a:t>
            </a:r>
          </a:p>
          <a:p>
            <a:pPr lvl="1"/>
            <a:r>
              <a:rPr lang="pt-BR" dirty="0"/>
              <a:t>Resultado do teste</a:t>
            </a:r>
          </a:p>
          <a:p>
            <a:pPr lvl="1"/>
            <a:r>
              <a:rPr lang="pt-BR" dirty="0"/>
              <a:t>Classificação Final</a:t>
            </a:r>
          </a:p>
          <a:p>
            <a:pPr lvl="1"/>
            <a:r>
              <a:rPr lang="pt-BR" dirty="0"/>
              <a:t>Evolução do Caso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3C2C56-CD9D-4018-AC3E-0A2E401AF88C}"/>
              </a:ext>
            </a:extLst>
          </p:cNvPr>
          <p:cNvSpPr txBox="1">
            <a:spLocks/>
          </p:cNvSpPr>
          <p:nvPr/>
        </p:nvSpPr>
        <p:spPr>
          <a:xfrm>
            <a:off x="5725977" y="2262734"/>
            <a:ext cx="4592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Campos de Texto (22 campos)</a:t>
            </a:r>
          </a:p>
          <a:p>
            <a:pPr lvl="1"/>
            <a:r>
              <a:rPr lang="pt-BR" dirty="0"/>
              <a:t>UF e Município de Notificação</a:t>
            </a:r>
          </a:p>
          <a:p>
            <a:pPr lvl="1"/>
            <a:r>
              <a:rPr lang="pt-BR" dirty="0"/>
              <a:t>CBO, CPF, CNS e Passaporte</a:t>
            </a:r>
          </a:p>
          <a:p>
            <a:pPr lvl="1"/>
            <a:r>
              <a:rPr lang="pt-BR" dirty="0"/>
              <a:t>Nome Completo e Nome da Mãe</a:t>
            </a:r>
          </a:p>
          <a:p>
            <a:pPr lvl="1"/>
            <a:r>
              <a:rPr lang="pt-BR" dirty="0"/>
              <a:t>Data de Nascimento</a:t>
            </a:r>
          </a:p>
          <a:p>
            <a:pPr lvl="1"/>
            <a:r>
              <a:rPr lang="pt-BR" dirty="0"/>
              <a:t>País de Origem</a:t>
            </a:r>
          </a:p>
          <a:p>
            <a:pPr lvl="1"/>
            <a:r>
              <a:rPr lang="pt-BR" dirty="0"/>
              <a:t>Estado e Munícipio de Residência</a:t>
            </a:r>
          </a:p>
          <a:p>
            <a:pPr lvl="1"/>
            <a:r>
              <a:rPr lang="pt-BR" dirty="0"/>
              <a:t>Logradouro, Número, Bairro e Complemento</a:t>
            </a:r>
          </a:p>
          <a:p>
            <a:pPr lvl="1"/>
            <a:r>
              <a:rPr lang="pt-BR" dirty="0"/>
              <a:t>Telefone Celular e Telefone de Contato</a:t>
            </a:r>
          </a:p>
          <a:p>
            <a:pPr lvl="1"/>
            <a:r>
              <a:rPr lang="pt-BR" dirty="0"/>
              <a:t>Data de Notificação</a:t>
            </a:r>
          </a:p>
          <a:p>
            <a:pPr lvl="1"/>
            <a:r>
              <a:rPr lang="pt-BR" dirty="0"/>
              <a:t>Data de Início dos Sintomas</a:t>
            </a:r>
          </a:p>
          <a:p>
            <a:pPr lvl="1"/>
            <a:r>
              <a:rPr lang="pt-BR" dirty="0"/>
              <a:t>Data de Coleta </a:t>
            </a:r>
          </a:p>
          <a:p>
            <a:pPr lvl="1"/>
            <a:r>
              <a:rPr lang="pt-BR" dirty="0"/>
              <a:t>Data de Encerramento</a:t>
            </a:r>
          </a:p>
        </p:txBody>
      </p:sp>
    </p:spTree>
    <p:extLst>
      <p:ext uri="{BB962C8B-B14F-4D97-AF65-F5344CB8AC3E}">
        <p14:creationId xmlns:p14="http://schemas.microsoft.com/office/powerpoint/2010/main" val="163379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O Problema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alto volume de formulários a serem processados causa:</a:t>
            </a:r>
          </a:p>
          <a:p>
            <a:pPr lvl="1"/>
            <a:r>
              <a:rPr lang="pt-BR" dirty="0"/>
              <a:t>Dificuldade para digitação de muitas informações.</a:t>
            </a:r>
          </a:p>
          <a:p>
            <a:pPr lvl="1"/>
            <a:r>
              <a:rPr lang="pt-BR" dirty="0"/>
              <a:t>Aumentos dos custos operacionais;</a:t>
            </a:r>
          </a:p>
          <a:p>
            <a:pPr lvl="1"/>
            <a:r>
              <a:rPr lang="pt-BR" dirty="0"/>
              <a:t>Ineficiência das equipes de trabalho nas recepções </a:t>
            </a:r>
          </a:p>
          <a:p>
            <a:pPr lvl="1"/>
            <a:r>
              <a:rPr lang="pt-BR" dirty="0"/>
              <a:t>Maior probabilidade de falhas no processo</a:t>
            </a:r>
          </a:p>
          <a:p>
            <a:endParaRPr lang="pt-BR" dirty="0"/>
          </a:p>
          <a:p>
            <a:r>
              <a:rPr lang="pt-BR" dirty="0"/>
              <a:t>Nosso Objetivo é reduzir o esforço mecânico na digitação dos formulários, ganhar produtividade e reduzir a probabilidade de erros no processo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O Produto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Como forma de resolver o problema da alta demanda de digitação dos formulários B34.2 no sistema DATASUS, a equipe RECOPA, formada por alunos do mestrado profissional do CESAR, juntamente com o MPF </a:t>
            </a:r>
            <a:r>
              <a:rPr lang="pt-BR" dirty="0" err="1"/>
              <a:t>propoem</a:t>
            </a:r>
            <a:r>
              <a:rPr lang="pt-BR" dirty="0"/>
              <a:t> uma solução que facilitaria as entradas de dados no sistema DATA SUS utilizando as informações preenchidas nos formulários. </a:t>
            </a:r>
          </a:p>
          <a:p>
            <a:r>
              <a:rPr lang="pt-BR" dirty="0"/>
              <a:t>O processo inicia com digitalização por equipamento scanner destes formulários, que serão utilizados posteriormente como entrada para a solução. </a:t>
            </a:r>
          </a:p>
          <a:p>
            <a:r>
              <a:rPr lang="pt-BR" dirty="0"/>
              <a:t>Após o upload das digitalizações dos formulários, o sistema irá realizar o processamento das imagens por meio de inteligência artificial, extraindo os dados e posteriormente realizando uma </a:t>
            </a:r>
            <a:r>
              <a:rPr lang="pt-BR" dirty="0" err="1"/>
              <a:t>pré-validação</a:t>
            </a:r>
            <a:r>
              <a:rPr lang="pt-BR" dirty="0"/>
              <a:t> de alguns campos. </a:t>
            </a:r>
          </a:p>
          <a:p>
            <a:r>
              <a:rPr lang="pt-BR" dirty="0"/>
              <a:t>Logo em seguida ao processamento, os dados serão apresentados ao usuário por meio de formulário eletrônico que poderá realizar uma validação e/ou correção das informações, possibilitando, em seguida, o envio para o DATASUS.</a:t>
            </a:r>
          </a:p>
          <a:p>
            <a:endParaRPr lang="pt-BR" dirty="0"/>
          </a:p>
          <a:p>
            <a:endParaRPr lang="pt-BR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A95E5-3CCC-408D-91CA-908BF0D9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885" y="153322"/>
            <a:ext cx="1519428" cy="18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7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Desafios 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84A7E7-670A-4B3E-984A-B59F5409FDFF}"/>
              </a:ext>
            </a:extLst>
          </p:cNvPr>
          <p:cNvSpPr txBox="1">
            <a:spLocks/>
          </p:cNvSpPr>
          <p:nvPr/>
        </p:nvSpPr>
        <p:spPr>
          <a:xfrm>
            <a:off x="768096" y="2179359"/>
            <a:ext cx="10766766" cy="4053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Os textos são manuscritos</a:t>
            </a:r>
            <a:br>
              <a:rPr lang="pt-BR" dirty="0"/>
            </a:br>
            <a:endParaRPr lang="pt-BR" dirty="0"/>
          </a:p>
          <a:p>
            <a:r>
              <a:rPr lang="pt-BR" dirty="0"/>
              <a:t>Alguns campos são lista de opções</a:t>
            </a:r>
            <a:br>
              <a:rPr lang="pt-BR" dirty="0"/>
            </a:br>
            <a:endParaRPr lang="pt-BR" dirty="0"/>
          </a:p>
          <a:p>
            <a:r>
              <a:rPr lang="pt-BR" dirty="0"/>
              <a:t>Não existe soluções prontas para formulários estruturados</a:t>
            </a:r>
            <a:br>
              <a:rPr lang="pt-BR" dirty="0"/>
            </a:br>
            <a:endParaRPr lang="pt-BR" dirty="0"/>
          </a:p>
          <a:p>
            <a:r>
              <a:rPr lang="pt-BR" dirty="0"/>
              <a:t>A qualidade da digitalização pode influenciar no resultado da extração</a:t>
            </a:r>
            <a:br>
              <a:rPr lang="pt-BR" dirty="0"/>
            </a:br>
            <a:br>
              <a:rPr lang="pt-BR" dirty="0"/>
            </a:br>
            <a:endParaRPr lang="pt-B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1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0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Estratégia de Detecção dos campos</a:t>
            </a: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97C5E833-BD91-4567-B803-FFA095A94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986875"/>
              </p:ext>
            </p:extLst>
          </p:nvPr>
        </p:nvGraphicFramePr>
        <p:xfrm>
          <a:off x="5392455" y="623888"/>
          <a:ext cx="5961345" cy="54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92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Estratégia de Extração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41F7C2-F604-421B-A70E-54F29EAB1D26}"/>
              </a:ext>
            </a:extLst>
          </p:cNvPr>
          <p:cNvSpPr txBox="1">
            <a:spLocks/>
          </p:cNvSpPr>
          <p:nvPr/>
        </p:nvSpPr>
        <p:spPr>
          <a:xfrm>
            <a:off x="884131" y="2262734"/>
            <a:ext cx="4493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Dividimos o campos em duas categorias.</a:t>
            </a:r>
          </a:p>
          <a:p>
            <a:pPr marL="0" indent="0">
              <a:buNone/>
            </a:pPr>
            <a:r>
              <a:rPr lang="pt-BR" dirty="0"/>
              <a:t>Cada categoria segue uma estratégia diferente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Campos de Seleção (13 Campos)</a:t>
            </a:r>
          </a:p>
          <a:p>
            <a:pPr lvl="1"/>
            <a:r>
              <a:rPr lang="pt-BR" dirty="0"/>
              <a:t>Tem CPF</a:t>
            </a:r>
          </a:p>
          <a:p>
            <a:pPr lvl="1"/>
            <a:r>
              <a:rPr lang="pt-BR" dirty="0"/>
              <a:t>Estrangeiro</a:t>
            </a:r>
          </a:p>
          <a:p>
            <a:pPr lvl="1"/>
            <a:r>
              <a:rPr lang="pt-BR" dirty="0"/>
              <a:t>É Profissional saúde</a:t>
            </a:r>
          </a:p>
          <a:p>
            <a:pPr lvl="1"/>
            <a:r>
              <a:rPr lang="pt-BR" dirty="0"/>
              <a:t>É Profissional de segurança</a:t>
            </a:r>
          </a:p>
          <a:p>
            <a:pPr lvl="1"/>
            <a:r>
              <a:rPr lang="pt-BR" dirty="0"/>
              <a:t>Sexo</a:t>
            </a:r>
          </a:p>
          <a:p>
            <a:pPr lvl="1"/>
            <a:r>
              <a:rPr lang="pt-BR" dirty="0"/>
              <a:t>Raça/Cor</a:t>
            </a:r>
          </a:p>
          <a:p>
            <a:pPr lvl="1"/>
            <a:r>
              <a:rPr lang="pt-BR" dirty="0"/>
              <a:t>Sintomas</a:t>
            </a:r>
          </a:p>
          <a:p>
            <a:pPr lvl="1"/>
            <a:r>
              <a:rPr lang="pt-BR" dirty="0"/>
              <a:t>Condições</a:t>
            </a:r>
          </a:p>
          <a:p>
            <a:pPr lvl="1"/>
            <a:r>
              <a:rPr lang="pt-BR" dirty="0"/>
              <a:t>Estado do Teste</a:t>
            </a:r>
          </a:p>
          <a:p>
            <a:pPr lvl="1"/>
            <a:r>
              <a:rPr lang="pt-BR" dirty="0"/>
              <a:t>Tipo do Teste</a:t>
            </a:r>
          </a:p>
          <a:p>
            <a:pPr lvl="1"/>
            <a:r>
              <a:rPr lang="pt-BR" dirty="0"/>
              <a:t>Resultado do teste</a:t>
            </a:r>
          </a:p>
          <a:p>
            <a:pPr lvl="1"/>
            <a:r>
              <a:rPr lang="pt-BR" dirty="0"/>
              <a:t>Classificação Final</a:t>
            </a:r>
          </a:p>
          <a:p>
            <a:pPr lvl="1"/>
            <a:r>
              <a:rPr lang="pt-BR" dirty="0"/>
              <a:t>Evolução do Caso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D3C2C56-CD9D-4018-AC3E-0A2E401AF88C}"/>
              </a:ext>
            </a:extLst>
          </p:cNvPr>
          <p:cNvSpPr txBox="1">
            <a:spLocks/>
          </p:cNvSpPr>
          <p:nvPr/>
        </p:nvSpPr>
        <p:spPr>
          <a:xfrm>
            <a:off x="5725977" y="2262734"/>
            <a:ext cx="4592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Campos de Texto (22 campos)</a:t>
            </a:r>
          </a:p>
          <a:p>
            <a:pPr lvl="1"/>
            <a:r>
              <a:rPr lang="pt-BR" dirty="0"/>
              <a:t>UF e Município de Notificação</a:t>
            </a:r>
          </a:p>
          <a:p>
            <a:pPr lvl="1"/>
            <a:r>
              <a:rPr lang="pt-BR" dirty="0"/>
              <a:t>CBO, CPF, CNS e Passaporte</a:t>
            </a:r>
          </a:p>
          <a:p>
            <a:pPr lvl="1"/>
            <a:r>
              <a:rPr lang="pt-BR" dirty="0"/>
              <a:t>Nome Completo e Nome da Mãe</a:t>
            </a:r>
          </a:p>
          <a:p>
            <a:pPr lvl="1"/>
            <a:r>
              <a:rPr lang="pt-BR" dirty="0"/>
              <a:t>Data de Nascimento</a:t>
            </a:r>
          </a:p>
          <a:p>
            <a:pPr lvl="1"/>
            <a:r>
              <a:rPr lang="pt-BR" dirty="0"/>
              <a:t>País de Origem</a:t>
            </a:r>
          </a:p>
          <a:p>
            <a:pPr lvl="1"/>
            <a:r>
              <a:rPr lang="pt-BR" dirty="0"/>
              <a:t>Estado e Munícipio de Residência</a:t>
            </a:r>
          </a:p>
          <a:p>
            <a:pPr lvl="1"/>
            <a:r>
              <a:rPr lang="pt-BR" dirty="0"/>
              <a:t>Logradouro, Número, Bairro e Complemento</a:t>
            </a:r>
          </a:p>
          <a:p>
            <a:pPr lvl="1"/>
            <a:r>
              <a:rPr lang="pt-BR" dirty="0"/>
              <a:t>Telefone Celular e Telefone de Contato</a:t>
            </a:r>
          </a:p>
          <a:p>
            <a:pPr lvl="1"/>
            <a:r>
              <a:rPr lang="pt-BR" dirty="0"/>
              <a:t>Data de Notificação</a:t>
            </a:r>
          </a:p>
          <a:p>
            <a:pPr lvl="1"/>
            <a:r>
              <a:rPr lang="pt-BR" dirty="0"/>
              <a:t>Data de Início dos Sintomas</a:t>
            </a:r>
          </a:p>
          <a:p>
            <a:pPr lvl="1"/>
            <a:r>
              <a:rPr lang="pt-BR" dirty="0"/>
              <a:t>Data de Coleta </a:t>
            </a:r>
          </a:p>
          <a:p>
            <a:pPr lvl="1"/>
            <a:r>
              <a:rPr lang="pt-BR" dirty="0"/>
              <a:t>Data de Encerramento</a:t>
            </a:r>
          </a:p>
        </p:txBody>
      </p:sp>
    </p:spTree>
    <p:extLst>
      <p:ext uri="{BB962C8B-B14F-4D97-AF65-F5344CB8AC3E}">
        <p14:creationId xmlns:p14="http://schemas.microsoft.com/office/powerpoint/2010/main" val="218767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905A8-5773-4990-9C8F-60214EF4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pt-BR" sz="4000" dirty="0"/>
              <a:t>Extração de Campos Textos</a:t>
            </a:r>
            <a:endParaRPr lang="en-US" sz="4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5B68C-32DD-4CD4-8D85-74A3A278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" r="2" b="3507"/>
          <a:stretch/>
        </p:blipFill>
        <p:spPr>
          <a:xfrm>
            <a:off x="626850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0CD88-FDEC-4873-A2EB-BCE067B0B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850" y="2478024"/>
            <a:ext cx="4921758" cy="4291892"/>
          </a:xfrm>
        </p:spPr>
        <p:txBody>
          <a:bodyPr anchor="ctr">
            <a:normAutofit lnSpcReduction="10000"/>
          </a:bodyPr>
          <a:lstStyle/>
          <a:p>
            <a:r>
              <a:rPr lang="pt-BR" sz="1800" dirty="0"/>
              <a:t>Primeiro a imagem é enviada para um serviço de reconhecimento ótico de caracteres, onde extraímos todo o texto do formulário.</a:t>
            </a:r>
          </a:p>
          <a:p>
            <a:r>
              <a:rPr lang="pt-BR" sz="1800" dirty="0"/>
              <a:t>O resultado desta etapa é uma estrutura formada por páginas, blocos, parágrafos e palavras, além de suas coordenadas cartesianas (localização espacial na imagem).</a:t>
            </a:r>
          </a:p>
          <a:p>
            <a:r>
              <a:rPr lang="pt-BR" sz="1800" dirty="0"/>
              <a:t>Esta estrutura nos permite detectar e desenhar marcações visuais no texto detectado.</a:t>
            </a:r>
          </a:p>
          <a:p>
            <a:r>
              <a:rPr lang="pt-BR" sz="1800" dirty="0"/>
              <a:t>A imagem ao lado representa blocos encontrados na imagem a partir da extração feita pelo Google Cloud Vision.</a:t>
            </a:r>
          </a:p>
          <a:p>
            <a:r>
              <a:rPr lang="pt-BR" sz="1800" dirty="0"/>
              <a:t>A partir do retorno do serviço aplicamos regras de Expressão Regular (</a:t>
            </a:r>
            <a:r>
              <a:rPr lang="pt-BR" sz="1800" dirty="0" err="1"/>
              <a:t>RegEX</a:t>
            </a:r>
            <a:r>
              <a:rPr lang="pt-BR" sz="1800" dirty="0"/>
              <a:t>) para identificar os campos preenchidos pelo usuário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87394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1428</Words>
  <Application>Microsoft Office PowerPoint</Application>
  <PresentationFormat>Widescreen</PresentationFormat>
  <Paragraphs>166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Easy Typing Form</vt:lpstr>
      <vt:lpstr>Ficha de Investigação de SG Suspeito de Doença pelo Coronavírus 2019</vt:lpstr>
      <vt:lpstr>Lista de Campos do Formulário</vt:lpstr>
      <vt:lpstr>O Problema</vt:lpstr>
      <vt:lpstr>O Produto</vt:lpstr>
      <vt:lpstr>Desafios </vt:lpstr>
      <vt:lpstr>Estratégia de Detecção dos campos</vt:lpstr>
      <vt:lpstr>Estratégia de Extração</vt:lpstr>
      <vt:lpstr>Extração de Campos Textos</vt:lpstr>
      <vt:lpstr>Extração dos campos de Seleção</vt:lpstr>
      <vt:lpstr>Extração dos campos de Seleção</vt:lpstr>
      <vt:lpstr>Topologia do Formulário</vt:lpstr>
      <vt:lpstr>Localização espacial dos campos</vt:lpstr>
      <vt:lpstr>Localização espacial dos campos</vt:lpstr>
      <vt:lpstr>Recorte dos Campos</vt:lpstr>
      <vt:lpstr>Treinamento do Modelo</vt:lpstr>
      <vt:lpstr>Desenho do Processo</vt:lpstr>
      <vt:lpstr>Tecnologias Envolvidas</vt:lpstr>
      <vt:lpstr>Tecnologias Envolvidas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 Typing Form</dc:title>
  <dc:creator>Andersson Nelson de Melo Pinheiro</dc:creator>
  <cp:lastModifiedBy>Andersson Pinheiro</cp:lastModifiedBy>
  <cp:revision>37</cp:revision>
  <dcterms:created xsi:type="dcterms:W3CDTF">2021-02-22T21:59:27Z</dcterms:created>
  <dcterms:modified xsi:type="dcterms:W3CDTF">2021-03-05T12:01:42Z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2021-02-22T21:59:38Z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ec68ef7b-1bed-465a-a5e7-fdc969646b8a</vt:lpwstr>
  </property>
  <property fmtid="{D5CDD505-2E9C-101B-9397-08002B2CF9AE}" pid="8" name="MSIP_Label_5fae8262-b78e-4366-8929-a5d6aac95320_ContentBits">
    <vt:lpwstr>0</vt:lpwstr>
  </property>
</Properties>
</file>